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99" r:id="rId3"/>
    <p:sldMasterId id="2147483800" r:id="rId4"/>
    <p:sldMasterId id="21474838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</p:sldIdLst>
  <p:sldSz cy="5143500" cx="9144000"/>
  <p:notesSz cx="6858000" cy="9144000"/>
  <p:embeddedFontLst>
    <p:embeddedFont>
      <p:font typeface="Roboto Thin"/>
      <p:regular r:id="rId169"/>
      <p:bold r:id="rId170"/>
      <p:italic r:id="rId171"/>
      <p:boldItalic r:id="rId172"/>
    </p:embeddedFont>
    <p:embeddedFont>
      <p:font typeface="Roboto Medium"/>
      <p:regular r:id="rId173"/>
      <p:bold r:id="rId174"/>
      <p:italic r:id="rId175"/>
      <p:boldItalic r:id="rId176"/>
    </p:embeddedFont>
    <p:embeddedFont>
      <p:font typeface="Roboto"/>
      <p:regular r:id="rId177"/>
      <p:bold r:id="rId178"/>
      <p:italic r:id="rId179"/>
      <p:boldItalic r:id="rId180"/>
    </p:embeddedFont>
    <p:embeddedFont>
      <p:font typeface="Roboto Light"/>
      <p:regular r:id="rId181"/>
      <p:bold r:id="rId182"/>
      <p:italic r:id="rId183"/>
      <p:boldItalic r:id="rId184"/>
    </p:embeddedFont>
    <p:embeddedFont>
      <p:font typeface="Roboto Mono"/>
      <p:regular r:id="rId185"/>
      <p:bold r:id="rId186"/>
      <p:italic r:id="rId187"/>
      <p:boldItalic r:id="rId1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RobotoMono-italic.fntdata"/><Relationship Id="rId47" Type="http://schemas.openxmlformats.org/officeDocument/2006/relationships/slide" Target="slides/slide41.xml"/><Relationship Id="rId186" Type="http://schemas.openxmlformats.org/officeDocument/2006/relationships/font" Target="fonts/RobotoMono-bold.fntdata"/><Relationship Id="rId185" Type="http://schemas.openxmlformats.org/officeDocument/2006/relationships/font" Target="fonts/RobotoMono-regular.fntdata"/><Relationship Id="rId49" Type="http://schemas.openxmlformats.org/officeDocument/2006/relationships/slide" Target="slides/slide43.xml"/><Relationship Id="rId184" Type="http://schemas.openxmlformats.org/officeDocument/2006/relationships/font" Target="fonts/RobotoLight-boldItalic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188" Type="http://schemas.openxmlformats.org/officeDocument/2006/relationships/font" Target="fonts/RobotoMon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RobotoLight-italic.fntdata"/><Relationship Id="rId32" Type="http://schemas.openxmlformats.org/officeDocument/2006/relationships/slide" Target="slides/slide26.xml"/><Relationship Id="rId182" Type="http://schemas.openxmlformats.org/officeDocument/2006/relationships/font" Target="fonts/RobotoLight-bold.fntdata"/><Relationship Id="rId35" Type="http://schemas.openxmlformats.org/officeDocument/2006/relationships/slide" Target="slides/slide29.xml"/><Relationship Id="rId181" Type="http://schemas.openxmlformats.org/officeDocument/2006/relationships/font" Target="fonts/RobotoLight-regular.fntdata"/><Relationship Id="rId34" Type="http://schemas.openxmlformats.org/officeDocument/2006/relationships/slide" Target="slides/slide28.xml"/><Relationship Id="rId180" Type="http://schemas.openxmlformats.org/officeDocument/2006/relationships/font" Target="fonts/Roboto-boldItalic.fntdata"/><Relationship Id="rId37" Type="http://schemas.openxmlformats.org/officeDocument/2006/relationships/slide" Target="slides/slide31.xml"/><Relationship Id="rId176" Type="http://schemas.openxmlformats.org/officeDocument/2006/relationships/font" Target="fonts/RobotoMedium-boldItalic.fntdata"/><Relationship Id="rId36" Type="http://schemas.openxmlformats.org/officeDocument/2006/relationships/slide" Target="slides/slide30.xml"/><Relationship Id="rId175" Type="http://schemas.openxmlformats.org/officeDocument/2006/relationships/font" Target="fonts/RobotoMedium-italic.fntdata"/><Relationship Id="rId39" Type="http://schemas.openxmlformats.org/officeDocument/2006/relationships/slide" Target="slides/slide33.xml"/><Relationship Id="rId174" Type="http://schemas.openxmlformats.org/officeDocument/2006/relationships/font" Target="fonts/RobotoMedium-bold.fntdata"/><Relationship Id="rId38" Type="http://schemas.openxmlformats.org/officeDocument/2006/relationships/slide" Target="slides/slide32.xml"/><Relationship Id="rId173" Type="http://schemas.openxmlformats.org/officeDocument/2006/relationships/font" Target="fonts/RobotoMedium-regular.fntdata"/><Relationship Id="rId179" Type="http://schemas.openxmlformats.org/officeDocument/2006/relationships/font" Target="fonts/Roboto-italic.fntdata"/><Relationship Id="rId178" Type="http://schemas.openxmlformats.org/officeDocument/2006/relationships/font" Target="fonts/Roboto-bold.fntdata"/><Relationship Id="rId177" Type="http://schemas.openxmlformats.org/officeDocument/2006/relationships/font" Target="fonts/Robo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3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font" Target="fonts/RobotoThin-boldItalic.fntdata"/><Relationship Id="rId65" Type="http://schemas.openxmlformats.org/officeDocument/2006/relationships/slide" Target="slides/slide59.xml"/><Relationship Id="rId171" Type="http://schemas.openxmlformats.org/officeDocument/2006/relationships/font" Target="fonts/RobotoThin-italic.fntdata"/><Relationship Id="rId68" Type="http://schemas.openxmlformats.org/officeDocument/2006/relationships/slide" Target="slides/slide62.xml"/><Relationship Id="rId170" Type="http://schemas.openxmlformats.org/officeDocument/2006/relationships/font" Target="fonts/RobotoThin-bold.fntdata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font" Target="fonts/RobotoThin-regular.fntdata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480f0dd0a7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480f0dd0a7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5c4efb417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5c4efb417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5c57f10e67_0_4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1" name="Google Shape;4041;g5c57f10e67_0_4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5c57f10e67_0_4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0" name="Google Shape;4050;g5c57f10e67_0_4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5c57f10e67_0_4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5c57f10e67_0_4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g5c57f10e67_0_4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9" name="Google Shape;4069;g5c57f10e67_0_4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5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5c57f10e67_0_4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5c57f10e67_0_4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g5c57f10e67_0_4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4" name="Google Shape;4084;g5c57f10e67_0_4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5c57f10e67_0_4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5c57f10e67_0_4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g5c57f10e67_0_4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2" name="Google Shape;4102;g5c57f10e67_0_4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g5c57f10e67_0_4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1" name="Google Shape;4111;g5c57f10e67_0_4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5c57f10e67_0_4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5c57f10e67_0_4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5c4efb41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5c4efb41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7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5c57f10e67_0_4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5c57f10e67_0_4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g5c57f10e67_0_4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8" name="Google Shape;4138;g5c57f10e67_0_4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5c57f10e67_0_4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5c57f10e67_0_4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5c57f10e67_0_4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1" name="Google Shape;4151;g5c57f10e67_0_4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5c57f10e67_0_4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0" name="Google Shape;4160;g5c57f10e67_0_4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5c57f10e67_0_4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5c57f10e67_0_4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5c57f10e67_0_4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5c57f10e67_0_4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g5c4efb417f_0_2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4" name="Google Shape;4184;g5c4efb417f_0_2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0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5c57f10e67_0_4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5c57f10e67_0_4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5c57f10e67_0_4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9" name="Google Shape;4199;g5c57f10e67_0_4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5c4efb417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5c4efb417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5c57f10e67_0_4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8" name="Google Shape;4208;g5c57f10e67_0_4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g5c57f10e67_0_4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7" name="Google Shape;4217;g5c57f10e67_0_4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5c57f10e67_0_4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Google Shape;4226;g5c57f10e67_0_4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3" name="Shape 4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g5c57f10e67_0_4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5" name="Google Shape;4235;g5c57f10e67_0_4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5c57f10e67_0_4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5c57f10e67_0_4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5c57f10e67_0_4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5c57f10e67_0_4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g5c57f10e67_0_4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2" name="Google Shape;4262;g5c57f10e67_0_4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g5c57f10e67_0_4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1" name="Google Shape;4271;g5c57f10e67_0_4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8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5c57f10e67_0_4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5c57f10e67_0_4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g5c57f10e67_0_4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9" name="Google Shape;4289;g5c57f10e67_0_4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5c4efb417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5c4efb417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5c57f10e67_0_4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5c57f10e67_0_4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5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c57f10e67_0_4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c57f10e67_0_4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g5c57f10e67_0_4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6" name="Google Shape;4316;g5c57f10e67_0_4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5c57f10e67_0_4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5c57f10e67_0_4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2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5c57f10e67_0_4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5c57f10e67_0_4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5c57f10e67_0_4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5c57f10e67_0_4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0" name="Shape 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g5c57f10e67_0_4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2" name="Google Shape;4352;g5c57f10e67_0_4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Google Shape;4360;g5c57f10e67_0_4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1" name="Google Shape;4361;g5c57f10e67_0_4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8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5c57f10e67_0_4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5c57f10e67_0_4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g5c57f10e67_0_4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9" name="Google Shape;4379;g5c57f10e67_0_4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5c4efb417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5c4efb417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5c57f10e67_0_4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5c57f10e67_0_4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g5c57f10e67_0_4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7" name="Google Shape;4397;g5c57f10e67_0_4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4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5c57f10e67_0_4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5c57f10e67_0_4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g5c57f10e67_0_4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5" name="Google Shape;4415;g5c57f10e67_0_4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5c57f10e67_0_4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4" name="Google Shape;4424;g5c57f10e67_0_4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g5c57f10e67_0_4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3" name="Google Shape;4433;g5c57f10e67_0_4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0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g5c57f10e67_0_4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2" name="Google Shape;4442;g5c57f10e67_0_4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g5c57f10e67_0_4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1" name="Google Shape;4451;g5c57f10e67_0_4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8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g5c57f10e67_0_4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0" name="Google Shape;4460;g5c57f10e67_0_4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7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g5c57f10e67_0_4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9" name="Google Shape;4469;g5c57f10e67_0_4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5c4efb417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5c4efb417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6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g5c57f10e67_0_4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8" name="Google Shape;4478;g5c57f10e67_0_4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g5c57f10e67_0_4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7" name="Google Shape;4487;g5c57f10e67_0_4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4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5c57f10e67_0_5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5c57f10e67_0_5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Google Shape;4504;g5c57f10e67_0_5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5" name="Google Shape;4505;g5c57f10e67_0_5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g5c57f10e67_0_5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4" name="Google Shape;4514;g5c57f10e67_0_5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1" name="Shape 4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2" name="Google Shape;4522;g5c57f10e67_0_5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3" name="Google Shape;4523;g5c57f10e67_0_5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0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1" name="Google Shape;4531;g5c57f10e67_0_5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2" name="Google Shape;4532;g5c57f10e67_0_5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9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Google Shape;4540;g5c57f10e67_0_5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1" name="Google Shape;4541;g5c57f10e67_0_5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8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g5c57f10e67_0_5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0" name="Google Shape;4550;g5c57f10e67_0_5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7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g5c57f10e67_0_5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9" name="Google Shape;4559;g5c57f10e67_0_5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5c4efb417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5c4efb417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6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g5c57f10e67_0_5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8" name="Google Shape;4568;g5c57f10e67_0_5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5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5c57f10e67_0_5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5c57f10e67_0_5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4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g5c57f10e67_0_5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6" name="Google Shape;4586;g5c57f10e67_0_5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5c4efb417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" name="Google Shape;3182;g5c4efb417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5c4efb417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5c4efb417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5c4efb417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5c4efb417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g52254a76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" name="Google Shape;3047;g52254a7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5c4efb417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5c4efb417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5c4efb417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5c4efb417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c4efb417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c4efb417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g5c4efb417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" name="Google Shape;3236;g5c4efb417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5c4efb417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5c4efb417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g5c4efb417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4" name="Google Shape;3254;g5c4efb417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5c4efb417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5c4efb417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5c4efb417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2" name="Google Shape;3272;g5c4efb417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5c4efb417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5c4efb417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5c4efb417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5c4efb417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5c4efb417f_0_2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5c4efb417f_0_2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5c4efb417f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9" name="Google Shape;3299;g5c4efb417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5c4efb417f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5c4efb417f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5c4efb417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5c4efb417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5c4efb417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5c4efb417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5c4efb417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5" name="Google Shape;3335;g5c4efb417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5c4efb417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5c4efb417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g5c4efb417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3" name="Google Shape;3353;g5c4efb417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5c4efb417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Google Shape;3362;g5c4efb417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5c4efb417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g5c4efb417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5c4efb417f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0" name="Google Shape;3380;g5c4efb417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5c57f10e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" name="Google Shape;3068;g5c57f10e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c4efb417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c4efb417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g5c4efb417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8" name="Google Shape;3398;g5c4efb417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5c4efb417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5c4efb417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5c4efb417f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5c4efb417f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5c4efb417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5c4efb417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g5c4efb417f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4" name="Google Shape;3434;g5c4efb417f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5c4efb417f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5c4efb417f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g5c4efb417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1" name="Google Shape;3451;g5c4efb417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5c4efb417f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5c4efb417f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5c4efb417f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5c4efb417f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5c57f10e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5c57f10e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5c4efb417f_0_2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5c4efb417f_0_2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5c4efb417f_0_2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6" name="Google Shape;3506;g5c4efb417f_0_2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5c4efb417f_0_2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5c4efb417f_0_2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5c4efb417f_0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4" name="Google Shape;3524;g5c4efb417f_0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5c57f10e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5c57f10e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0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g5c4efb417f_0_2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2" name="Google Shape;3542;g5c4efb417f_0_2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5c4efb417f_0_2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Google Shape;3550;g5c4efb417f_0_2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5c57f10e6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5c57f10e6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5c4efb417f_0_2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5c4efb417f_0_2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5c4efb417f_0_2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5c4efb417f_0_2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5c4efb41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5c4efb41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5c4efb417f_0_2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5c4efb417f_0_2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0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g5c4efb417f_0_2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2" name="Google Shape;3592;g5c4efb417f_0_2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g5c4efb417f_0_2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1" name="Google Shape;3601;g5c4efb417f_0_2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5c4efb417f_0_2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5c4efb417f_0_2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g5c4efb417f_0_2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9" name="Google Shape;3619;g5c4efb417f_0_2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g5c4efb417f_0_2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8" name="Google Shape;3628;g5c4efb417f_0_2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5c4efb417f_0_2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5c4efb417f_0_2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g5c4efb417f_0_2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6" name="Google Shape;3646;g5c4efb417f_0_2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5c4efb417f_0_2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5c4efb417f_0_2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5c57f10e6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5c57f10e6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g5c4efb417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" name="Google Shape;3092;g5c4efb41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5c57f10e6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5c57f10e6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5c57f10e67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7" name="Google Shape;3687;g5c57f10e67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g5c57f10e67_0_2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0" name="Google Shape;3740;g5c57f10e67_0_2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c57f10e67_0_4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c57f10e67_0_4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5c57f10e67_0_4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5c57f10e67_0_4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5c57f10e67_0_4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3" name="Google Shape;3803;g5c57f10e67_0_4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2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g5c57f10e67_0_4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4" name="Google Shape;3814;g5c57f10e67_0_4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g5c57f10e67_0_4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3" name="Google Shape;3823;g5c57f10e67_0_4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5c57f10e67_0_4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3" name="Google Shape;3833;g5c57f10e67_0_4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5c57f10e67_0_4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5c57f10e67_0_4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5c4efb417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5c4efb41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5c57f10e67_0_4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5c57f10e67_0_4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5c57f10e67_0_4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5c57f10e67_0_4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g5c57f10e67_0_4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Google Shape;3871;g5c57f10e67_0_4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5c57f10e67_0_4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5c57f10e67_0_4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g5c57f10e67_0_4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Google Shape;3890;g5c57f10e67_0_4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5c57f10e67_0_4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5c57f10e67_0_4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g5c57f10e67_0_4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0" name="Google Shape;3910;g5c57f10e67_0_4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5c57f10e67_0_4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5c57f10e67_0_4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6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g5c57f10e67_0_4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8" name="Google Shape;3928;g5c57f10e67_0_4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g5c57f10e67_0_4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7" name="Google Shape;3937;g5c57f10e67_0_4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g5c4efb417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" name="Google Shape;3110;g5c4efb41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g5c57f10e67_0_4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8" name="Google Shape;3948;g5c57f10e67_0_4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g5c57f10e67_0_4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8" name="Google Shape;3958;g5c57f10e67_0_4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5c57f10e67_0_4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9" name="Google Shape;3969;g5c57f10e67_0_4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5c57f10e67_0_4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Google Shape;3978;g5c57f10e67_0_4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g5c57f10e67_0_4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9" name="Google Shape;3989;g5c57f10e67_0_4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5c57f10e67_0_4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Google Shape;3998;g5c57f10e67_0_4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5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g5c57f10e67_0_4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7" name="Google Shape;4007;g5c57f10e67_0_4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5c57f10e67_0_4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Google Shape;4015;g5c57f10e67_0_4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5c57f10e67_0_4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Google Shape;4024;g5c57f10e67_0_4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g5c57f10e67_0_4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2" name="Google Shape;4032;g5c57f10e67_0_4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8.png"/><Relationship Id="rId3" Type="http://schemas.openxmlformats.org/officeDocument/2006/relationships/image" Target="../media/image203.png"/><Relationship Id="rId4" Type="http://schemas.openxmlformats.org/officeDocument/2006/relationships/image" Target="../media/image209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8.png"/><Relationship Id="rId3" Type="http://schemas.openxmlformats.org/officeDocument/2006/relationships/image" Target="../media/image203.png"/><Relationship Id="rId4" Type="http://schemas.openxmlformats.org/officeDocument/2006/relationships/image" Target="../media/image21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8.png"/><Relationship Id="rId3" Type="http://schemas.openxmlformats.org/officeDocument/2006/relationships/image" Target="../media/image203.png"/><Relationship Id="rId4" Type="http://schemas.openxmlformats.org/officeDocument/2006/relationships/image" Target="../media/image210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8.png"/><Relationship Id="rId3" Type="http://schemas.openxmlformats.org/officeDocument/2006/relationships/image" Target="../media/image203.png"/><Relationship Id="rId4" Type="http://schemas.openxmlformats.org/officeDocument/2006/relationships/image" Target="../media/image21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4.png"/><Relationship Id="rId3" Type="http://schemas.openxmlformats.org/officeDocument/2006/relationships/image" Target="../media/image2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40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5.png"/><Relationship Id="rId4" Type="http://schemas.openxmlformats.org/officeDocument/2006/relationships/image" Target="../media/image21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5.png"/><Relationship Id="rId4" Type="http://schemas.openxmlformats.org/officeDocument/2006/relationships/image" Target="../media/image24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31.png"/><Relationship Id="rId4" Type="http://schemas.openxmlformats.org/officeDocument/2006/relationships/image" Target="../media/image21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9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21.png"/><Relationship Id="rId4" Type="http://schemas.openxmlformats.org/officeDocument/2006/relationships/image" Target="../media/image226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22.png"/><Relationship Id="rId4" Type="http://schemas.openxmlformats.org/officeDocument/2006/relationships/image" Target="../media/image22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6.png"/><Relationship Id="rId3" Type="http://schemas.openxmlformats.org/officeDocument/2006/relationships/image" Target="../media/image224.png"/><Relationship Id="rId4" Type="http://schemas.openxmlformats.org/officeDocument/2006/relationships/image" Target="../media/image223.png"/><Relationship Id="rId5" Type="http://schemas.openxmlformats.org/officeDocument/2006/relationships/image" Target="../media/image2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5.png"/><Relationship Id="rId4" Type="http://schemas.openxmlformats.org/officeDocument/2006/relationships/image" Target="../media/image253.png"/><Relationship Id="rId5" Type="http://schemas.openxmlformats.org/officeDocument/2006/relationships/image" Target="../media/image239.png"/><Relationship Id="rId6" Type="http://schemas.openxmlformats.org/officeDocument/2006/relationships/image" Target="../media/image24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42.png"/><Relationship Id="rId4" Type="http://schemas.openxmlformats.org/officeDocument/2006/relationships/image" Target="../media/image253.png"/><Relationship Id="rId5" Type="http://schemas.openxmlformats.org/officeDocument/2006/relationships/image" Target="../media/image246.png"/><Relationship Id="rId6" Type="http://schemas.openxmlformats.org/officeDocument/2006/relationships/image" Target="../media/image24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5.png"/><Relationship Id="rId3" Type="http://schemas.openxmlformats.org/officeDocument/2006/relationships/image" Target="../media/image247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1.png"/><Relationship Id="rId3" Type="http://schemas.openxmlformats.org/officeDocument/2006/relationships/image" Target="../media/image254.png"/><Relationship Id="rId4" Type="http://schemas.openxmlformats.org/officeDocument/2006/relationships/image" Target="../media/image259.png"/><Relationship Id="rId5" Type="http://schemas.openxmlformats.org/officeDocument/2006/relationships/image" Target="../media/image262.png"/><Relationship Id="rId6" Type="http://schemas.openxmlformats.org/officeDocument/2006/relationships/image" Target="../media/image257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58.png"/><Relationship Id="rId4" Type="http://schemas.openxmlformats.org/officeDocument/2006/relationships/image" Target="../media/image261.png"/><Relationship Id="rId5" Type="http://schemas.openxmlformats.org/officeDocument/2006/relationships/image" Target="../media/image25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6.png"/><Relationship Id="rId3" Type="http://schemas.openxmlformats.org/officeDocument/2006/relationships/image" Target="../media/image260.png"/><Relationship Id="rId4" Type="http://schemas.openxmlformats.org/officeDocument/2006/relationships/image" Target="../media/image271.png"/><Relationship Id="rId5" Type="http://schemas.openxmlformats.org/officeDocument/2006/relationships/image" Target="../media/image266.png"/><Relationship Id="rId6" Type="http://schemas.openxmlformats.org/officeDocument/2006/relationships/image" Target="../media/image284.png"/><Relationship Id="rId7" Type="http://schemas.openxmlformats.org/officeDocument/2006/relationships/image" Target="../media/image263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9.png"/><Relationship Id="rId3" Type="http://schemas.openxmlformats.org/officeDocument/2006/relationships/image" Target="../media/image273.png"/><Relationship Id="rId4" Type="http://schemas.openxmlformats.org/officeDocument/2006/relationships/image" Target="../media/image267.png"/><Relationship Id="rId5" Type="http://schemas.openxmlformats.org/officeDocument/2006/relationships/image" Target="../media/image272.png"/><Relationship Id="rId6" Type="http://schemas.openxmlformats.org/officeDocument/2006/relationships/image" Target="../media/image264.png"/><Relationship Id="rId7" Type="http://schemas.openxmlformats.org/officeDocument/2006/relationships/image" Target="../media/image268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65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8.png"/><Relationship Id="rId3" Type="http://schemas.openxmlformats.org/officeDocument/2006/relationships/image" Target="../media/image275.png"/><Relationship Id="rId4" Type="http://schemas.openxmlformats.org/officeDocument/2006/relationships/image" Target="../media/image277.png"/><Relationship Id="rId5" Type="http://schemas.openxmlformats.org/officeDocument/2006/relationships/image" Target="../media/image274.png"/><Relationship Id="rId6" Type="http://schemas.openxmlformats.org/officeDocument/2006/relationships/image" Target="../media/image281.png"/><Relationship Id="rId7" Type="http://schemas.openxmlformats.org/officeDocument/2006/relationships/image" Target="../media/image276.png"/><Relationship Id="rId8" Type="http://schemas.openxmlformats.org/officeDocument/2006/relationships/image" Target="../media/image280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9.png"/><Relationship Id="rId3" Type="http://schemas.openxmlformats.org/officeDocument/2006/relationships/image" Target="../media/image290.png"/><Relationship Id="rId4" Type="http://schemas.openxmlformats.org/officeDocument/2006/relationships/image" Target="../media/image320.png"/><Relationship Id="rId5" Type="http://schemas.openxmlformats.org/officeDocument/2006/relationships/image" Target="../media/image289.png"/><Relationship Id="rId6" Type="http://schemas.openxmlformats.org/officeDocument/2006/relationships/image" Target="../media/image287.png"/><Relationship Id="rId7" Type="http://schemas.openxmlformats.org/officeDocument/2006/relationships/image" Target="../media/image286.png"/><Relationship Id="rId8" Type="http://schemas.openxmlformats.org/officeDocument/2006/relationships/image" Target="../media/image285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96.png"/><Relationship Id="rId4" Type="http://schemas.openxmlformats.org/officeDocument/2006/relationships/image" Target="../media/image288.png"/><Relationship Id="rId5" Type="http://schemas.openxmlformats.org/officeDocument/2006/relationships/image" Target="../media/image295.png"/><Relationship Id="rId6" Type="http://schemas.openxmlformats.org/officeDocument/2006/relationships/image" Target="../media/image293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4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9" Type="http://schemas.openxmlformats.org/officeDocument/2006/relationships/image" Target="../media/image302.png"/><Relationship Id="rId5" Type="http://schemas.openxmlformats.org/officeDocument/2006/relationships/image" Target="../media/image307.png"/><Relationship Id="rId6" Type="http://schemas.openxmlformats.org/officeDocument/2006/relationships/image" Target="../media/image300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6.png"/><Relationship Id="rId3" Type="http://schemas.openxmlformats.org/officeDocument/2006/relationships/image" Target="../media/image301.png"/><Relationship Id="rId4" Type="http://schemas.openxmlformats.org/officeDocument/2006/relationships/image" Target="../media/image303.png"/><Relationship Id="rId9" Type="http://schemas.openxmlformats.org/officeDocument/2006/relationships/image" Target="../media/image305.png"/><Relationship Id="rId5" Type="http://schemas.openxmlformats.org/officeDocument/2006/relationships/image" Target="../media/image304.png"/><Relationship Id="rId6" Type="http://schemas.openxmlformats.org/officeDocument/2006/relationships/image" Target="../media/image299.png"/><Relationship Id="rId7" Type="http://schemas.openxmlformats.org/officeDocument/2006/relationships/image" Target="../media/image309.png"/><Relationship Id="rId8" Type="http://schemas.openxmlformats.org/officeDocument/2006/relationships/image" Target="../media/image308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9.png"/><Relationship Id="rId3" Type="http://schemas.openxmlformats.org/officeDocument/2006/relationships/image" Target="../media/image311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4.png"/><Relationship Id="rId3" Type="http://schemas.openxmlformats.org/officeDocument/2006/relationships/image" Target="../media/image3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38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49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65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6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58.png"/><Relationship Id="rId4" Type="http://schemas.openxmlformats.org/officeDocument/2006/relationships/image" Target="../media/image101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67.png"/><Relationship Id="rId6" Type="http://schemas.openxmlformats.org/officeDocument/2006/relationships/image" Target="../media/image70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100.png"/><Relationship Id="rId7" Type="http://schemas.openxmlformats.org/officeDocument/2006/relationships/image" Target="../media/image76.png"/><Relationship Id="rId8" Type="http://schemas.openxmlformats.org/officeDocument/2006/relationships/image" Target="../media/image7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81.png"/><Relationship Id="rId4" Type="http://schemas.openxmlformats.org/officeDocument/2006/relationships/image" Target="../media/image88.png"/><Relationship Id="rId5" Type="http://schemas.openxmlformats.org/officeDocument/2006/relationships/image" Target="../media/image82.png"/><Relationship Id="rId6" Type="http://schemas.openxmlformats.org/officeDocument/2006/relationships/image" Target="../media/image8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79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Relationship Id="rId5" Type="http://schemas.openxmlformats.org/officeDocument/2006/relationships/image" Target="../media/image80.png"/><Relationship Id="rId6" Type="http://schemas.openxmlformats.org/officeDocument/2006/relationships/image" Target="../media/image85.png"/><Relationship Id="rId7" Type="http://schemas.openxmlformats.org/officeDocument/2006/relationships/image" Target="../media/image91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5" Type="http://schemas.openxmlformats.org/officeDocument/2006/relationships/image" Target="../media/image90.png"/><Relationship Id="rId6" Type="http://schemas.openxmlformats.org/officeDocument/2006/relationships/image" Target="../media/image94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8.png"/><Relationship Id="rId3" Type="http://schemas.openxmlformats.org/officeDocument/2006/relationships/image" Target="../media/image9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98.png"/><Relationship Id="rId4" Type="http://schemas.openxmlformats.org/officeDocument/2006/relationships/image" Target="../media/image1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98.png"/><Relationship Id="rId4" Type="http://schemas.openxmlformats.org/officeDocument/2006/relationships/image" Target="../media/image31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98.png"/><Relationship Id="rId4" Type="http://schemas.openxmlformats.org/officeDocument/2006/relationships/image" Target="../media/image3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2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11.png"/><Relationship Id="rId4" Type="http://schemas.openxmlformats.org/officeDocument/2006/relationships/image" Target="../media/image13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31.png"/><Relationship Id="rId4" Type="http://schemas.openxmlformats.org/officeDocument/2006/relationships/image" Target="../media/image1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23.png"/><Relationship Id="rId4" Type="http://schemas.openxmlformats.org/officeDocument/2006/relationships/image" Target="../media/image119.png"/><Relationship Id="rId5" Type="http://schemas.openxmlformats.org/officeDocument/2006/relationships/image" Target="../media/image1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26.png"/><Relationship Id="rId4" Type="http://schemas.openxmlformats.org/officeDocument/2006/relationships/image" Target="../media/image125.png"/><Relationship Id="rId5" Type="http://schemas.openxmlformats.org/officeDocument/2006/relationships/image" Target="../media/image12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32.png"/><Relationship Id="rId4" Type="http://schemas.openxmlformats.org/officeDocument/2006/relationships/image" Target="../media/image134.png"/><Relationship Id="rId5" Type="http://schemas.openxmlformats.org/officeDocument/2006/relationships/image" Target="../media/image145.png"/><Relationship Id="rId6" Type="http://schemas.openxmlformats.org/officeDocument/2006/relationships/image" Target="../media/image13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38.png"/><Relationship Id="rId4" Type="http://schemas.openxmlformats.org/officeDocument/2006/relationships/image" Target="../media/image134.png"/><Relationship Id="rId5" Type="http://schemas.openxmlformats.org/officeDocument/2006/relationships/image" Target="../media/image136.png"/><Relationship Id="rId6" Type="http://schemas.openxmlformats.org/officeDocument/2006/relationships/image" Target="../media/image13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0.png"/><Relationship Id="rId3" Type="http://schemas.openxmlformats.org/officeDocument/2006/relationships/image" Target="../media/image204.png"/><Relationship Id="rId4" Type="http://schemas.openxmlformats.org/officeDocument/2006/relationships/image" Target="../media/image141.png"/><Relationship Id="rId5" Type="http://schemas.openxmlformats.org/officeDocument/2006/relationships/image" Target="../media/image13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42.png"/><Relationship Id="rId4" Type="http://schemas.openxmlformats.org/officeDocument/2006/relationships/image" Target="../media/image144.png"/><Relationship Id="rId5" Type="http://schemas.openxmlformats.org/officeDocument/2006/relationships/image" Target="../media/image147.png"/><Relationship Id="rId6" Type="http://schemas.openxmlformats.org/officeDocument/2006/relationships/image" Target="../media/image14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49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Relationship Id="rId3" Type="http://schemas.openxmlformats.org/officeDocument/2006/relationships/image" Target="../media/image152.png"/><Relationship Id="rId4" Type="http://schemas.openxmlformats.org/officeDocument/2006/relationships/image" Target="../media/image150.png"/><Relationship Id="rId5" Type="http://schemas.openxmlformats.org/officeDocument/2006/relationships/image" Target="../media/image163.png"/><Relationship Id="rId6" Type="http://schemas.openxmlformats.org/officeDocument/2006/relationships/image" Target="../media/image151.png"/><Relationship Id="rId7" Type="http://schemas.openxmlformats.org/officeDocument/2006/relationships/image" Target="../media/image19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5.png"/><Relationship Id="rId3" Type="http://schemas.openxmlformats.org/officeDocument/2006/relationships/image" Target="../media/image158.png"/><Relationship Id="rId4" Type="http://schemas.openxmlformats.org/officeDocument/2006/relationships/image" Target="../media/image157.png"/><Relationship Id="rId5" Type="http://schemas.openxmlformats.org/officeDocument/2006/relationships/image" Target="../media/image166.png"/><Relationship Id="rId6" Type="http://schemas.openxmlformats.org/officeDocument/2006/relationships/image" Target="../media/image162.png"/><Relationship Id="rId7" Type="http://schemas.openxmlformats.org/officeDocument/2006/relationships/image" Target="../media/image16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64.png"/><Relationship Id="rId4" Type="http://schemas.openxmlformats.org/officeDocument/2006/relationships/image" Target="../media/image175.png"/><Relationship Id="rId5" Type="http://schemas.openxmlformats.org/officeDocument/2006/relationships/image" Target="../media/image16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1.png"/><Relationship Id="rId3" Type="http://schemas.openxmlformats.org/officeDocument/2006/relationships/image" Target="../media/image167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1.png"/><Relationship Id="rId7" Type="http://schemas.openxmlformats.org/officeDocument/2006/relationships/image" Target="../media/image169.png"/><Relationship Id="rId8" Type="http://schemas.openxmlformats.org/officeDocument/2006/relationships/image" Target="../media/image17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2.png"/><Relationship Id="rId3" Type="http://schemas.openxmlformats.org/officeDocument/2006/relationships/image" Target="../media/image170.png"/><Relationship Id="rId4" Type="http://schemas.openxmlformats.org/officeDocument/2006/relationships/image" Target="../media/image178.png"/><Relationship Id="rId5" Type="http://schemas.openxmlformats.org/officeDocument/2006/relationships/image" Target="../media/image182.png"/><Relationship Id="rId6" Type="http://schemas.openxmlformats.org/officeDocument/2006/relationships/image" Target="../media/image179.png"/><Relationship Id="rId7" Type="http://schemas.openxmlformats.org/officeDocument/2006/relationships/image" Target="../media/image176.png"/><Relationship Id="rId8" Type="http://schemas.openxmlformats.org/officeDocument/2006/relationships/image" Target="../media/image18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91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6.png"/><Relationship Id="rId3" Type="http://schemas.openxmlformats.org/officeDocument/2006/relationships/image" Target="../media/image185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5" Type="http://schemas.openxmlformats.org/officeDocument/2006/relationships/image" Target="../media/image202.png"/><Relationship Id="rId6" Type="http://schemas.openxmlformats.org/officeDocument/2006/relationships/image" Target="../media/image189.png"/><Relationship Id="rId7" Type="http://schemas.openxmlformats.org/officeDocument/2006/relationships/image" Target="../media/image201.png"/><Relationship Id="rId8" Type="http://schemas.openxmlformats.org/officeDocument/2006/relationships/image" Target="../media/image19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4.png"/><Relationship Id="rId3" Type="http://schemas.openxmlformats.org/officeDocument/2006/relationships/image" Target="../media/image188.png"/><Relationship Id="rId4" Type="http://schemas.openxmlformats.org/officeDocument/2006/relationships/image" Target="../media/image197.png"/><Relationship Id="rId9" Type="http://schemas.openxmlformats.org/officeDocument/2006/relationships/image" Target="../media/image198.png"/><Relationship Id="rId5" Type="http://schemas.openxmlformats.org/officeDocument/2006/relationships/image" Target="../media/image200.png"/><Relationship Id="rId6" Type="http://schemas.openxmlformats.org/officeDocument/2006/relationships/image" Target="../media/image192.png"/><Relationship Id="rId7" Type="http://schemas.openxmlformats.org/officeDocument/2006/relationships/image" Target="../media/image199.png"/><Relationship Id="rId8" Type="http://schemas.openxmlformats.org/officeDocument/2006/relationships/image" Target="../media/image19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0.png"/><Relationship Id="rId3" Type="http://schemas.openxmlformats.org/officeDocument/2006/relationships/image" Target="../media/image20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7.png"/><Relationship Id="rId3" Type="http://schemas.openxmlformats.org/officeDocument/2006/relationships/image" Target="../media/image20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8" name="Google Shape;2028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9" name="Google Shape;2029;p10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1" name="Google Shape;2031;p10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2" name="Google Shape;20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4" name="Google Shape;2034;p10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5" name="Google Shape;2035;p10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36" name="Google Shape;203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9" name="Google Shape;2039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1" name="Google Shape;204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2" name="Google Shape;2042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0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4" name="Google Shape;2044;p10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5" name="Google Shape;204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9" name="Google Shape;2049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1" name="Google Shape;205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3" name="Google Shape;2053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5" name="Google Shape;205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9" name="Google Shape;2059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0" name="Google Shape;206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1" name="Google Shape;206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3" name="Google Shape;2063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4" name="Google Shape;2064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66" name="Google Shape;2066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0" name="Google Shape;2070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1" name="Google Shape;2071;p10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2" name="Google Shape;2072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0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6" name="Google Shape;2076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7" name="Google Shape;2077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1" name="Google Shape;208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2" name="Google Shape;2082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3" name="Google Shape;2083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4" name="Google Shape;2084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5" name="Google Shape;2085;p1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0" name="Google Shape;2090;p1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1" name="Google Shape;2091;p1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2" name="Google Shape;2092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3" name="Google Shape;2093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4" name="Google Shape;2094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5" name="Google Shape;2095;p1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99" name="Google Shape;2099;p1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1" name="Google Shape;2101;p1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1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7" name="Google Shape;2107;p1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8" name="Google Shape;2108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9" name="Google Shape;2109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Google Shape;2112;p1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4" name="Google Shape;21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1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6" name="Google Shape;2116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7" name="Google Shape;2117;p1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9" name="Google Shape;2119;p1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1" name="Google Shape;2121;p1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" name="Google Shape;2123;p1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5" name="Google Shape;2125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6" name="Google Shape;2126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7" name="Google Shape;2127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8" name="Google Shape;2128;p1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29" name="Google Shape;2129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5" name="Google Shape;213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7" name="Google Shape;2137;p1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8" name="Google Shape;2138;p1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9" name="Google Shape;2139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0" name="Google Shape;2140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1" name="Google Shape;2141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4" name="Google Shape;2144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5" name="Google Shape;2145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7" name="Google Shape;2147;p1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49" name="Google Shape;2149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0" name="Google Shape;2150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1" name="Google Shape;2151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7" name="Google Shape;215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9" name="Google Shape;2159;p1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0" name="Google Shape;2160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2" name="Google Shape;2162;p1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5" name="Google Shape;2165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6" name="Google Shape;2166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7" name="Google Shape;2167;p1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9" name="Google Shape;2169;p1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0" name="Google Shape;2170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2" name="Google Shape;2172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6" name="Google Shape;2176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7" name="Google Shape;2177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8" name="Google Shape;2178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9" name="Google Shape;2179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0" name="Google Shape;2180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1" name="Google Shape;2181;p1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2" name="Google Shape;2182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3" name="Google Shape;2183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1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5" name="Google Shape;2185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6" name="Google Shape;2186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7" name="Google Shape;2187;p1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88" name="Google Shape;2188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9" name="Google Shape;2189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0" name="Google Shape;2190;p1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1" name="Google Shape;2191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2" name="Google Shape;2192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3" name="Google Shape;2193;p1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4" name="Google Shape;2194;p1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1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8" name="Google Shape;2198;p1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9" name="Google Shape;2199;p1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3" name="Google Shape;2203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4" name="Google Shape;2204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5" name="Google Shape;2205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6" name="Google Shape;2206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7" name="Google Shape;2207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8" name="Google Shape;2208;p1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09" name="Google Shape;220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0" name="Google Shape;221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1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2" name="Google Shape;221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3" name="Google Shape;221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4" name="Google Shape;2214;p1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5" name="Google Shape;221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6" name="Google Shape;221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7" name="Google Shape;2217;p1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18" name="Google Shape;2218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9" name="Google Shape;2219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0" name="Google Shape;2220;p1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1" name="Google Shape;2221;p1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6" name="Google Shape;2226;p1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7" name="Google Shape;2227;p1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28" name="Google Shape;2228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9" name="Google Shape;2229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0" name="Google Shape;2230;p1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5" name="Google Shape;2235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36" name="Google Shape;2236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7" name="Google Shape;2237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8" name="Google Shape;2238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9" name="Google Shape;2239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0" name="Google Shape;2240;p1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1" name="Google Shape;2241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3" name="Google Shape;2243;p1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4" name="Google Shape;2244;p1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5" name="Google Shape;2245;p1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6" name="Google Shape;2246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7" name="Google Shape;2247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8" name="Google Shape;2248;p1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9" name="Google Shape;2249;p1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0" name="Google Shape;2250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1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3" name="Google Shape;2253;p1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4" name="Google Shape;2254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6" name="Google Shape;2256;p1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7" name="Google Shape;2257;p1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58" name="Google Shape;2258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1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1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2" name="Google Shape;226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4" name="Google Shape;2264;p1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5" name="Google Shape;2265;p1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6" name="Google Shape;2266;p1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7" name="Google Shape;2267;p1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8" name="Google Shape;2268;p1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3" name="Google Shape;2273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4" name="Google Shape;2274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5" name="Google Shape;2275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6" name="Google Shape;2276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77" name="Google Shape;2277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78" name="Google Shape;227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9" name="Google Shape;227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0" name="Google Shape;2280;p1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1" name="Google Shape;2281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2" name="Google Shape;2282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3" name="Google Shape;2283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4" name="Google Shape;2284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5" name="Google Shape;2285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6" name="Google Shape;2286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87" name="Google Shape;2287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1" name="Google Shape;2291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3" name="Google Shape;2293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4" name="Google Shape;2294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5" name="Google Shape;229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8" name="Google Shape;2298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99" name="Google Shape;229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1" name="Google Shape;2301;p1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2" name="Google Shape;2302;p1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3" name="Google Shape;2303;p1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4" name="Google Shape;2304;p1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9" name="Google Shape;2309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0" name="Google Shape;2310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1" name="Google Shape;2311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2" name="Google Shape;23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3" name="Google Shape;231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4" name="Google Shape;2314;p1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5" name="Google Shape;23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6" name="Google Shape;23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7" name="Google Shape;2317;p1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8" name="Google Shape;2318;p1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9" name="Google Shape;2319;p1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0" name="Google Shape;23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1" name="Google Shape;23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2" name="Google Shape;2322;p1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3" name="Google Shape;2323;p1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4" name="Google Shape;2324;p1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5" name="Google Shape;232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6" name="Google Shape;232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7" name="Google Shape;2327;p1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8" name="Google Shape;2328;p1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9" name="Google Shape;2329;p1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0" name="Google Shape;233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1" name="Google Shape;233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2" name="Google Shape;2332;p1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3" name="Google Shape;2333;p1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4" name="Google Shape;2334;p1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5" name="Google Shape;233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6" name="Google Shape;233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7" name="Google Shape;2337;p1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8" name="Google Shape;2338;p1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9" name="Google Shape;2339;p1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0" name="Google Shape;234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1" name="Google Shape;234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2" name="Google Shape;2342;p1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3" name="Google Shape;2343;p1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4" name="Google Shape;2344;p1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5" name="Google Shape;234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6" name="Google Shape;234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1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0" name="Google Shape;2350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1" name="Google Shape;2351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2" name="Google Shape;2352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3" name="Google Shape;2353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4" name="Google Shape;2354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5" name="Google Shape;2355;p1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6" name="Google Shape;2356;p1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57" name="Google Shape;235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8" name="Google Shape;235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9" name="Google Shape;2359;p1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0" name="Google Shape;2360;p1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1" name="Google Shape;2361;p1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2" name="Google Shape;236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3" name="Google Shape;236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4" name="Google Shape;2364;p1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5" name="Google Shape;2365;p1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6" name="Google Shape;2366;p1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67" name="Google Shape;236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8" name="Google Shape;236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9" name="Google Shape;2369;p1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0" name="Google Shape;2370;p1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1" name="Google Shape;2371;p1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2" name="Google Shape;23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3" name="Google Shape;23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4" name="Google Shape;2374;p1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5" name="Google Shape;2375;p1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6" name="Google Shape;2376;p1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77" name="Google Shape;237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8" name="Google Shape;237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1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0" name="Google Shape;2380;p1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1" name="Google Shape;2381;p1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2" name="Google Shape;238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3" name="Google Shape;238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4" name="Google Shape;2384;p1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5" name="Google Shape;2385;p1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6" name="Google Shape;2386;p1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87" name="Google Shape;238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9" name="Google Shape;2389;p1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0" name="Google Shape;2390;p1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1" name="Google Shape;2391;p1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2" name="Google Shape;239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1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98" name="Google Shape;2398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9" name="Google Shape;2399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0" name="Google Shape;2400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1" name="Google Shape;2401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2" name="Google Shape;2402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3" name="Google Shape;2403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4" name="Google Shape;24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6" name="Google Shape;2406;p1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8" name="Google Shape;2408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09" name="Google Shape;240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1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4" name="Google Shape;241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7" name="Google Shape;2417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8" name="Google Shape;2418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19" name="Google Shape;241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0" name="Google Shape;242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1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2" name="Google Shape;2422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3" name="Google Shape;2423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4" name="Google Shape;242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6" name="Google Shape;2426;p1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7" name="Google Shape;2427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8" name="Google Shape;2428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29" name="Google Shape;242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1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2" name="Google Shape;2432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3" name="Google Shape;2433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4" name="Google Shape;243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7" name="Google Shape;2437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8" name="Google Shape;2438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39" name="Google Shape;243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0" name="Google Shape;244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1" name="Google Shape;2441;p1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4" name="Google Shape;2444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5" name="Google Shape;2445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6" name="Google Shape;2446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47" name="Google Shape;2447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8" name="Google Shape;2448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9" name="Google Shape;2449;p1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0" name="Google Shape;2450;p1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1" name="Google Shape;2451;p1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2" name="Google Shape;2452;p1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4" name="Google Shape;2454;p1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5" name="Google Shape;2455;p1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6" name="Google Shape;2456;p1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7" name="Google Shape;2457;p1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9" name="Google Shape;2459;p1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0" name="Google Shape;2460;p1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1" name="Google Shape;2461;p1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2" name="Google Shape;2462;p1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1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1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8" name="Google Shape;246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9" name="Google Shape;246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0" name="Google Shape;2470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1" name="Google Shape;247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2" name="Google Shape;2472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3" name="Google Shape;2473;p1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4" name="Google Shape;247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5" name="Google Shape;247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6" name="Google Shape;2476;p1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7" name="Google Shape;2477;p1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8" name="Google Shape;2478;p1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9" name="Google Shape;2479;p1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0" name="Google Shape;2480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1" name="Google Shape;2481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2" name="Google Shape;2482;p1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3" name="Google Shape;2483;p1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6" name="Google Shape;2486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87" name="Google Shape;2487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8" name="Google Shape;2488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9" name="Google Shape;2489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0" name="Google Shape;249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1" name="Google Shape;2491;p1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2" name="Google Shape;2492;p1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7" name="Google Shape;2497;p1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8" name="Google Shape;2498;p1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3" name="Google Shape;2503;p1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4" name="Google Shape;2504;p1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7" name="Google Shape;2507;p1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8" name="Google Shape;2508;p1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9" name="Google Shape;2509;p1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0" name="Google Shape;2510;p1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5" name="Google Shape;25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6" name="Google Shape;2516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7" name="Google Shape;2517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8" name="Google Shape;2518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9" name="Google Shape;2519;p1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0" name="Google Shape;2520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4" name="Google Shape;2524;p1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5" name="Google Shape;2525;p1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26" name="Google Shape;2526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1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1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3" name="Google Shape;2533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4" name="Google Shape;253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5" name="Google Shape;2535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6" name="Google Shape;2536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7" name="Google Shape;2537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8" name="Google Shape;2538;p1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9" name="Google Shape;2539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3" name="Google Shape;2543;p1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4" name="Google Shape;2544;p1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45" name="Google Shape;2545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1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p1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2" name="Google Shape;2552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3" name="Google Shape;255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4" name="Google Shape;2554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5" name="Google Shape;2555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6" name="Google Shape;2556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7" name="Google Shape;2557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8" name="Google Shape;2558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2" name="Google Shape;2562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3" name="Google Shape;2563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64" name="Google Shape;2564;p1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p1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1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1" name="Google Shape;2571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2" name="Google Shape;2572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3" name="Google Shape;2573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4" name="Google Shape;2574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5" name="Google Shape;2575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6" name="Google Shape;2576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7" name="Google Shape;2577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2" name="Google Shape;2582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83" name="Google Shape;2583;p1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1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1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1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0" name="Google Shape;2590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1" name="Google Shape;2591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2" name="Google Shape;2592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3" name="Google Shape;2593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4" name="Google Shape;2594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5" name="Google Shape;2595;p1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6" name="Google Shape;2596;p1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1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0" name="Google Shape;2600;p1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1" name="Google Shape;2601;p1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2" name="Google Shape;2602;p1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04" name="Google Shape;2604;p1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1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1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1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1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13" name="Google Shape;2613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4" name="Google Shape;2614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5" name="Google Shape;2615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6" name="Google Shape;2616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7" name="Google Shape;2617;p1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8" name="Google Shape;2618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3" name="Google Shape;2623;p1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4" name="Google Shape;2624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6" name="Google Shape;2626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1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1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4" name="Google Shape;2634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5" name="Google Shape;263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6" name="Google Shape;2636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37" name="Google Shape;2637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8" name="Google Shape;2638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9" name="Google Shape;2639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0" name="Google Shape;2640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4" name="Google Shape;2644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5" name="Google Shape;2645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6" name="Google Shape;2646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48" name="Google Shape;2648;p1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1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p1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1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57" name="Google Shape;2657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8" name="Google Shape;2658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9" name="Google Shape;2659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0" name="Google Shape;2660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1" name="Google Shape;2661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2" name="Google Shape;2662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7" name="Google Shape;2667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8" name="Google Shape;2668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0" name="Google Shape;2670;p1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1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p1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1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8" name="Google Shape;2678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79" name="Google Shape;2679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0" name="Google Shape;2680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1" name="Google Shape;2681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2" name="Google Shape;2682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3" name="Google Shape;2683;p1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4" name="Google Shape;2684;p1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1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1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1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0" name="Google Shape;2690;p1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2" name="Google Shape;2692;p1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3" name="Google Shape;2693;p1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4" name="Google Shape;2694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1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1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4" name="Google Shape;2704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5" name="Google Shape;2705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6" name="Google Shape;2706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7" name="Google Shape;2707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8" name="Google Shape;2708;p1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9" name="Google Shape;2709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6" name="Google Shape;2716;p1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7" name="Google Shape;2717;p1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8" name="Google Shape;2718;p1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19" name="Google Shape;2719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9" name="Google Shape;272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0" name="Google Shape;2730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1" name="Google Shape;2731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2" name="Google Shape;2732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3" name="Google Shape;2733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4" name="Google Shape;2734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0" name="Google Shape;2740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1" name="Google Shape;2741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2" name="Google Shape;2742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4" name="Google Shape;2744;p1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1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1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1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1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3" name="Google Shape;2753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4" name="Google Shape;275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5" name="Google Shape;2755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6" name="Google Shape;2756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7" name="Google Shape;2757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8" name="Google Shape;2758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9" name="Google Shape;2759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5" name="Google Shape;2765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6" name="Google Shape;2766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7" name="Google Shape;2767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8" name="Google Shape;2768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69" name="Google Shape;2769;p1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1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1" name="Google Shape;2771;p1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1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1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1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8" name="Google Shape;2778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9" name="Google Shape;2779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0" name="Google Shape;2780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1" name="Google Shape;278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2" name="Google Shape;2782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3" name="Google Shape;2783;p1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4" name="Google Shape;2784;p1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1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6" name="Google Shape;2786;p1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2" name="Google Shape;2792;p1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96" name="Google Shape;2796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p1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8" name="Google Shape;2798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Google Shape;2799;p1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6" name="Google Shape;2806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07" name="Google Shape;2807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8" name="Google Shape;2808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09" name="Google Shape;2809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0" name="Google Shape;2810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1" name="Google Shape;2811;p1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2" name="Google Shape;2812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1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4" name="Google Shape;2814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1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6" name="Google Shape;2816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8" name="Google Shape;2818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4" name="Google Shape;2824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6" name="Google Shape;2826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4" name="Google Shape;2834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5" name="Google Shape;2835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6" name="Google Shape;2836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37" name="Google Shape;2837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8" name="Google Shape;2838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9" name="Google Shape;2839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0" name="Google Shape;2840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2" name="Google Shape;2842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2" name="Google Shape;2852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1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1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1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1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2" name="Google Shape;2862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3" name="Google Shape;2863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4" name="Google Shape;2864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5" name="Google Shape;2865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6" name="Google Shape;2866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7" name="Google Shape;2867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8" name="Google Shape;2868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0" name="Google Shape;2870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4" name="Google Shape;2874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80" name="Google Shape;2880;p1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1" name="Google Shape;2881;p1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1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1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1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9" name="Google Shape;2889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0" name="Google Shape;2890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1" name="Google Shape;2891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2" name="Google Shape;2892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4" name="Google Shape;2894;p1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1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6" name="Google Shape;2896;p1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1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8" name="Google Shape;2898;p1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1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0" name="Google Shape;2900;p1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1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2" name="Google Shape;2902;p1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10" name="Google Shape;2910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Google Shape;2912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p1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0" name="Google Shape;2920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21" name="Google Shape;2921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2" name="Google Shape;2922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3" name="Google Shape;2923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4" name="Google Shape;2924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5" name="Google Shape;2925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1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7" name="Google Shape;2927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1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9" name="Google Shape;2929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1" name="Google Shape;2931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3" name="Google Shape;2933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1" name="Google Shape;2941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Google Shape;2942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1" name="Google Shape;2951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2" name="Google Shape;2952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3" name="Google Shape;2953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4" name="Google Shape;2954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5" name="Google Shape;2955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6" name="Google Shape;2956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8" name="Google Shape;2958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0" name="Google Shape;2960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2" name="Google Shape;2962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2" name="Google Shape;2972;p1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Google Shape;2973;p1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4" name="Google Shape;2974;p1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Google Shape;2975;p1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1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2" name="Google Shape;2982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3" name="Google Shape;2983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4" name="Google Shape;2984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5" name="Google Shape;2985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6" name="Google Shape;2986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7" name="Google Shape;2987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9" name="Google Shape;2989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3" name="Google Shape;2993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5" name="Google Shape;2995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3" name="Google Shape;3003;p1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1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1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013" name="Google Shape;3013;p1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14" name="Google Shape;3014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8" name="Google Shape;301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15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8" name="Google Shape;3038;p15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 txBox="1"/>
          <p:nvPr>
            <p:ph idx="7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3" name="Google Shape;1033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0" name="Google Shape;1080;p6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7" name="Google Shape;111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6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7" name="Google Shape;1137;p6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5" name="Google Shape;1155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6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6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6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6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6" name="Google Shape;1216;p7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5" name="Google Shape;1225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Google Shape;122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7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7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7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7" name="Google Shape;1257;p7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8" name="Google Shape;1258;p7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2" name="Google Shape;1292;p7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4" name="Google Shape;1294;p7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5" name="Google Shape;1295;p7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7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7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7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7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7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7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7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7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7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7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7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7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7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7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7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7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7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7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7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2" name="Google Shape;146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7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7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7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7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7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7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7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7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7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7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7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8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8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8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2" name="Google Shape;1682;p8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8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7" name="Google Shape;1747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1" name="Google Shape;1881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9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9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2" name="Google Shape;191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4" name="Google Shape;191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3" name="Google Shape;194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5" name="Google Shape;194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6" name="Google Shape;1976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9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79.xml"/><Relationship Id="rId51" Type="http://schemas.openxmlformats.org/officeDocument/2006/relationships/theme" Target="../theme/theme4.xml"/><Relationship Id="rId5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0.xml"/><Relationship Id="rId42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43.xml"/><Relationship Id="rId46" Type="http://schemas.openxmlformats.org/officeDocument/2006/relationships/slideLayout" Target="../slideLayouts/slideLayout146.xml"/><Relationship Id="rId45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48.xml"/><Relationship Id="rId47" Type="http://schemas.openxmlformats.org/officeDocument/2006/relationships/slideLayout" Target="../slideLayouts/slideLayout147.xml"/><Relationship Id="rId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39.xml"/><Relationship Id="rId38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29.xml"/><Relationship Id="rId51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  <p:sldLayoutId id="21474837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Prep Day 2</a:t>
            </a:r>
            <a:endParaRPr/>
          </a:p>
        </p:txBody>
      </p:sp>
      <p:sp>
        <p:nvSpPr>
          <p:cNvPr id="3044" name="Google Shape;3044;p1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Certified Ethical Hacker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22" name="Google Shape;3122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 of testing takes place when pentesters have no knowledge of the target network?</a:t>
            </a:r>
            <a:endParaRPr/>
          </a:p>
        </p:txBody>
      </p:sp>
      <p:sp>
        <p:nvSpPr>
          <p:cNvPr id="3123" name="Google Shape;3123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4" name="Google Shape;3124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164"/>
          <p:cNvSpPr txBox="1"/>
          <p:nvPr>
            <p:ph idx="3" type="body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Grey Box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Black Box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White Box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Blind Test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2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traceroute, revisited</a:t>
            </a:r>
            <a:endParaRPr/>
          </a:p>
        </p:txBody>
      </p:sp>
      <p:sp>
        <p:nvSpPr>
          <p:cNvPr id="4044" name="Google Shape;4044;p2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traceroutes use TTL to determine the distance between machines: </a:t>
            </a:r>
            <a:endParaRPr/>
          </a:p>
        </p:txBody>
      </p:sp>
      <p:sp>
        <p:nvSpPr>
          <p:cNvPr id="4045" name="Google Shape;4045;p2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6" name="Google Shape;4046;p2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254"/>
          <p:cNvSpPr txBox="1"/>
          <p:nvPr>
            <p:ph idx="3" type="body"/>
          </p:nvPr>
        </p:nvSpPr>
        <p:spPr>
          <a:xfrm>
            <a:off x="175" y="1226975"/>
            <a:ext cx="9144000" cy="367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First, traceroute sends </a:t>
            </a:r>
            <a:r>
              <a:rPr i="1" lang="en"/>
              <a:t>three</a:t>
            </a:r>
            <a:r>
              <a:rPr lang="en"/>
              <a:t> pings to the Target IP with a TTL of 1.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/>
              <a:t>This packet reaches the first-hop router. The router sees the packet's TTL is 1. 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/>
              <a:t>Because this indicates the packet is expired, the router </a:t>
            </a:r>
            <a:r>
              <a:rPr i="1" lang="en"/>
              <a:t>rejects</a:t>
            </a:r>
            <a:r>
              <a:rPr lang="en"/>
              <a:t> the packet instead of forwarding it to the next hop.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/>
              <a:t>After rejecting the packet, the first-hop router notifies the client that it has dropped its request. </a:t>
            </a:r>
            <a:endParaRPr/>
          </a:p>
          <a:p>
            <a:pPr indent="-317500" lvl="1" marL="9144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/>
              <a:t>It does this by sending a "special type of ping", called an ICMP — TTL Exceeded message.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The traceroute machine receives the TTL Time Exceeded message, which contains the IP address of the first-hop router. It logs as the first machine on the path to your target.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2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traceroute, revisited</a:t>
            </a:r>
            <a:endParaRPr/>
          </a:p>
        </p:txBody>
      </p:sp>
      <p:sp>
        <p:nvSpPr>
          <p:cNvPr id="4053" name="Google Shape;4053;p2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traceroutes use TTL to </a:t>
            </a:r>
            <a:r>
              <a:rPr lang="en"/>
              <a:t>determine</a:t>
            </a:r>
            <a:r>
              <a:rPr lang="en"/>
              <a:t> the distance between machines: </a:t>
            </a:r>
            <a:endParaRPr/>
          </a:p>
        </p:txBody>
      </p:sp>
      <p:sp>
        <p:nvSpPr>
          <p:cNvPr id="4054" name="Google Shape;4054;p2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5" name="Google Shape;4055;p2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255"/>
          <p:cNvSpPr txBox="1"/>
          <p:nvPr>
            <p:ph idx="3" type="body"/>
          </p:nvPr>
        </p:nvSpPr>
        <p:spPr>
          <a:xfrm>
            <a:off x="175" y="1226975"/>
            <a:ext cx="9144000" cy="367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Next, traceroute pings the target IP with a TTL of 2.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time, the traffic gets to the </a:t>
            </a:r>
            <a:r>
              <a:rPr i="1" lang="en"/>
              <a:t>second</a:t>
            </a:r>
            <a:r>
              <a:rPr lang="en"/>
              <a:t> hop router before getting rejected.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</a:t>
            </a:r>
            <a:r>
              <a:rPr lang="en"/>
              <a:t>raceroute then remembers the IP address of this machine, and repeats the whole process, incrementing the TTL by one each time.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Eventually, traceroute will either receive an ICMP — TTL Exceeded message from the target IP, in which case it's successfully mapped every router between you and the destination.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/>
              <a:t>If the target is more than 64 hops away, traceroute will simply give up.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256"/>
          <p:cNvSpPr/>
          <p:nvPr/>
        </p:nvSpPr>
        <p:spPr>
          <a:xfrm>
            <a:off x="431900" y="1173750"/>
            <a:ext cx="7971900" cy="1295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4062" name="Google Shape;4062;p256"/>
          <p:cNvSpPr txBox="1"/>
          <p:nvPr>
            <p:ph idx="3" type="body"/>
          </p:nvPr>
        </p:nvSpPr>
        <p:spPr>
          <a:xfrm>
            <a:off x="175" y="1226975"/>
            <a:ext cx="9144000" cy="367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$ traceroute 52.45.210.41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 traceroute to 52.45.210.41 (52.45.210.41), 64 hops max, 52 byte packets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1  192.168.0.1 (192.168.0.1)  2.633 ms  3.098 ms  1.752 ms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2  142.254.213.93 (142.254.213.93)  11.192 ms  13.351 ms  12.281 ms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3  agg63.fyvlnyhe02h.northeast.rr.com (24.58.240.221)  28.298 ms  31.329 ms  24.600 ms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The first row explains that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traceroute</a:t>
            </a:r>
            <a:r>
              <a:rPr lang="en" sz="1200"/>
              <a:t> will send 52 byte packets to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52.45.210.41</a:t>
            </a:r>
            <a:r>
              <a:rPr lang="en" sz="1200"/>
              <a:t>, and count how many hops they take to get there.</a:t>
            </a:r>
            <a:endParaRPr sz="1200"/>
          </a:p>
          <a:p>
            <a:pPr indent="-3048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The second row (starting with </a:t>
            </a:r>
            <a:r>
              <a:rPr lang="en" sz="1000"/>
              <a:t>. 1</a:t>
            </a:r>
            <a:r>
              <a:rPr lang="en" sz="1200"/>
              <a:t>) identifies the IP Address that is </a:t>
            </a:r>
            <a:r>
              <a:rPr i="1" lang="en" sz="1200"/>
              <a:t>one</a:t>
            </a:r>
            <a:r>
              <a:rPr lang="en" sz="1200"/>
              <a:t> hop away. In this case, the IP address is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192.168.0.1</a:t>
            </a:r>
            <a:r>
              <a:rPr lang="en" sz="1200"/>
              <a:t>. This is noteworthy because it is a </a:t>
            </a:r>
            <a:r>
              <a:rPr i="1" lang="en" sz="1200"/>
              <a:t>private</a:t>
            </a:r>
            <a:r>
              <a:rPr lang="en" sz="1200"/>
              <a:t> address, so we know this is the IP address of the LAN's default gateway.</a:t>
            </a:r>
            <a:endParaRPr sz="1200"/>
          </a:p>
          <a:p>
            <a:pPr indent="-3048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/>
              <a:t>Each number after the IP address is the number of milliseconds it took for each of the three UDP packets to come back. These are called Round-Trip Times, or RTTs.</a:t>
            </a:r>
            <a:endParaRPr sz="1200"/>
          </a:p>
          <a:p>
            <a:pPr indent="-3048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/>
              <a:t>The third row contains the IP address and RTTs for the second-hop router; the </a:t>
            </a:r>
            <a:r>
              <a:rPr lang="en" sz="1200"/>
              <a:t>fourth</a:t>
            </a:r>
            <a:r>
              <a:rPr lang="en" sz="1200"/>
              <a:t> row contains the IP address and RTTs for the third-hop router; etc.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4063" name="Google Shape;4063;p2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traceroute, revisited</a:t>
            </a:r>
            <a:endParaRPr/>
          </a:p>
        </p:txBody>
      </p:sp>
      <p:sp>
        <p:nvSpPr>
          <p:cNvPr id="4064" name="Google Shape;4064;p2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traceroutes use TTL to determine the distance between machines: </a:t>
            </a:r>
            <a:endParaRPr/>
          </a:p>
        </p:txBody>
      </p:sp>
      <p:sp>
        <p:nvSpPr>
          <p:cNvPr id="4065" name="Google Shape;4065;p2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6" name="Google Shape;4066;p2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2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15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072" name="Google Shape;4072;p2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3" name="Google Shape;4073;p2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2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/>
              <a:t>Tracing traceroute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this activity, you will play the role of a network administrator who is responsible for verifying that machines on your network are routing as expected.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2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0" name="Google Shape;4080;p2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1" name="Google Shape;4081;p258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Tracing traceroutes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2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087" name="Google Shape;4087;p2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Find the first packet sent by your machine and identify the following: </a:t>
            </a:r>
            <a:endParaRPr/>
          </a:p>
        </p:txBody>
      </p:sp>
      <p:sp>
        <p:nvSpPr>
          <p:cNvPr id="4088" name="Google Shape;4088;p2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9" name="Google Shape;4089;p2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0" name="Google Shape;4090;p2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Your </a:t>
            </a:r>
            <a:r>
              <a:rPr b="1" lang="en" sz="1800"/>
              <a:t>source IP address</a:t>
            </a:r>
            <a:endParaRPr b="1"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destination IP address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packet’s TTL value</a:t>
            </a:r>
            <a:endParaRPr sz="18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2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096" name="Google Shape;4096;p2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Find the first packet sent by your machine and identify the following: </a:t>
            </a:r>
            <a:endParaRPr/>
          </a:p>
        </p:txBody>
      </p:sp>
      <p:sp>
        <p:nvSpPr>
          <p:cNvPr id="4097" name="Google Shape;4097;p2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8" name="Google Shape;4098;p2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2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Your </a:t>
            </a:r>
            <a:r>
              <a:rPr b="1" lang="en" sz="1800"/>
              <a:t>source IP address: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192.168.100.138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destination IP address:</a:t>
            </a:r>
            <a:r>
              <a:rPr lang="en" sz="1800"/>
              <a:t>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4.2.2.1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packet’s TTL value: </a:t>
            </a:r>
            <a:r>
              <a:rPr lang="en" sz="1800">
                <a:highlight>
                  <a:srgbClr val="FFFF00"/>
                </a:highlight>
              </a:rPr>
              <a:t>1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2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105" name="Google Shape;4105;p2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Find the response to this packet and identify the following: </a:t>
            </a:r>
            <a:endParaRPr/>
          </a:p>
        </p:txBody>
      </p:sp>
      <p:sp>
        <p:nvSpPr>
          <p:cNvPr id="4106" name="Google Shape;4106;p2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7" name="Google Shape;4107;p2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8" name="Google Shape;4108;p26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b="1" lang="en" sz="1800"/>
              <a:t>source IP address: </a:t>
            </a:r>
            <a:endParaRPr b="1"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ICMP message type and code: 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2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2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114" name="Google Shape;4114;p2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Find the response to this packet and identify the following: </a:t>
            </a:r>
            <a:endParaRPr/>
          </a:p>
        </p:txBody>
      </p:sp>
      <p:sp>
        <p:nvSpPr>
          <p:cNvPr id="4115" name="Google Shape;4115;p2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6" name="Google Shape;4116;p2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7" name="Google Shape;4117;p2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</a:t>
            </a:r>
            <a:r>
              <a:rPr lang="en" sz="1800"/>
              <a:t> </a:t>
            </a:r>
            <a:r>
              <a:rPr b="1" lang="en" sz="1800"/>
              <a:t>source IP address: </a:t>
            </a:r>
            <a:r>
              <a:rPr b="1"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192.168.100.1</a:t>
            </a:r>
            <a:endParaRPr b="1"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ICMP message type and code: </a:t>
            </a:r>
            <a:r>
              <a:rPr lang="en" sz="1800">
                <a:highlight>
                  <a:srgbClr val="FFFF00"/>
                </a:highlight>
              </a:rPr>
              <a:t>ICMP Time-to-Live Exceeded (Code 11)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2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123" name="Google Shape;4123;p2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Repeat the last step for the next four requests sent from your machine and verify the IP addresses of each router along the path.  </a:t>
            </a:r>
            <a:endParaRPr/>
          </a:p>
        </p:txBody>
      </p:sp>
      <p:sp>
        <p:nvSpPr>
          <p:cNvPr id="4124" name="Google Shape;4124;p2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5" name="Google Shape;4125;p2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6" name="Google Shape;4126;p263"/>
          <p:cNvSpPr txBox="1"/>
          <p:nvPr>
            <p:ph idx="3" type="body"/>
          </p:nvPr>
        </p:nvSpPr>
        <p:spPr>
          <a:xfrm>
            <a:off x="175" y="1501825"/>
            <a:ext cx="9144000" cy="340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Hop 1 IP Address: 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2 IP Address: 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3 IP Address: 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4 IP Address: 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5 IP Address: 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31" name="Google Shape;3131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 of testing takes place when pentesters have no knowledge of the target network?</a:t>
            </a:r>
            <a:endParaRPr/>
          </a:p>
        </p:txBody>
      </p:sp>
      <p:sp>
        <p:nvSpPr>
          <p:cNvPr id="3132" name="Google Shape;3132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3" name="Google Shape;3133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165"/>
          <p:cNvSpPr txBox="1"/>
          <p:nvPr>
            <p:ph idx="3" type="body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Grey Box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Black Box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White Box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Blind Test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Grey box testers has limited knowledge about an application, such as documents, but not the code.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Black box testers have no information about the target application/ network.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White box testers know all the details of the target application / network.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Blind Testing is a made-up term. </a:t>
            </a:r>
            <a:endParaRPr sz="18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0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2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132" name="Google Shape;4132;p2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Repeat the last step for the next four requests sent from your machine and verify the IP addresses of each router along the path.  </a:t>
            </a:r>
            <a:endParaRPr/>
          </a:p>
        </p:txBody>
      </p:sp>
      <p:sp>
        <p:nvSpPr>
          <p:cNvPr id="4133" name="Google Shape;4133;p2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4" name="Google Shape;4134;p2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5" name="Google Shape;4135;p264"/>
          <p:cNvSpPr txBox="1"/>
          <p:nvPr>
            <p:ph idx="3" type="body"/>
          </p:nvPr>
        </p:nvSpPr>
        <p:spPr>
          <a:xfrm>
            <a:off x="175" y="1501825"/>
            <a:ext cx="9144000" cy="340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Hop 1 IP Address: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192.168.100.1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2 </a:t>
            </a:r>
            <a:r>
              <a:rPr lang="en" sz="1800">
                <a:solidFill>
                  <a:schemeClr val="dk1"/>
                </a:solidFill>
              </a:rPr>
              <a:t>IP Address: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12.180.241.1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3 IP Address: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12.153.21.202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4 IP Address: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12.86.61.157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5 IP Address: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12.122.133.110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2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2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Split Handshake</a:t>
            </a:r>
            <a:endParaRPr/>
          </a:p>
        </p:txBody>
      </p:sp>
      <p:sp>
        <p:nvSpPr>
          <p:cNvPr id="4146" name="Google Shape;4146;p2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7" name="Google Shape;4147;p26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8" name="Google Shape;4148;p2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2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Handshake </a:t>
            </a:r>
            <a:endParaRPr/>
          </a:p>
        </p:txBody>
      </p:sp>
      <p:sp>
        <p:nvSpPr>
          <p:cNvPr id="4154" name="Google Shape;4154;p2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standard TCP handshake involves three packets:</a:t>
            </a:r>
            <a:endParaRPr/>
          </a:p>
        </p:txBody>
      </p:sp>
      <p:sp>
        <p:nvSpPr>
          <p:cNvPr id="4155" name="Google Shape;4155;p2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6" name="Google Shape;4156;p2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p26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b="1" lang="en" sz="1800"/>
              <a:t>client </a:t>
            </a:r>
            <a:r>
              <a:rPr lang="en" sz="1800"/>
              <a:t>sends a SYN packet to the server.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b="1" lang="en" sz="1800"/>
              <a:t>server </a:t>
            </a:r>
            <a:r>
              <a:rPr lang="en" sz="1800"/>
              <a:t>sends a SYN/ACK packet to the client.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b="1" lang="en" sz="1800"/>
              <a:t>client </a:t>
            </a:r>
            <a:r>
              <a:rPr lang="en" sz="1800"/>
              <a:t>sends an ACK packet to the server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After the three steps, a </a:t>
            </a:r>
            <a:r>
              <a:rPr b="1" lang="en" sz="1800"/>
              <a:t>connection </a:t>
            </a:r>
            <a:r>
              <a:rPr lang="en" sz="1800"/>
              <a:t>is established between the two machines.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2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Split</a:t>
            </a:r>
            <a:r>
              <a:rPr lang="en"/>
              <a:t> Handshake </a:t>
            </a:r>
            <a:endParaRPr/>
          </a:p>
        </p:txBody>
      </p:sp>
      <p:sp>
        <p:nvSpPr>
          <p:cNvPr id="4163" name="Google Shape;4163;p2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 TCP Split Handshake, the server sends SYN and ACK packets </a:t>
            </a:r>
            <a:r>
              <a:rPr i="1" lang="en"/>
              <a:t>separately: </a:t>
            </a:r>
            <a:endParaRPr/>
          </a:p>
        </p:txBody>
      </p:sp>
      <p:sp>
        <p:nvSpPr>
          <p:cNvPr id="4164" name="Google Shape;4164;p2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5" name="Google Shape;4165;p2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6" name="Google Shape;4166;p268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b="1" lang="en" sz="1800"/>
              <a:t>client </a:t>
            </a:r>
            <a:r>
              <a:rPr lang="en" sz="1800"/>
              <a:t>sends a SYN packet to the server.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b="1" lang="en" sz="1800"/>
              <a:t>server </a:t>
            </a:r>
            <a:r>
              <a:rPr lang="en" sz="1800"/>
              <a:t>sends </a:t>
            </a:r>
            <a:r>
              <a:rPr i="1" lang="en" sz="1800"/>
              <a:t>only</a:t>
            </a:r>
            <a:r>
              <a:rPr lang="en" sz="1800"/>
              <a:t> ACK packet to the client.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</a:t>
            </a:r>
            <a:r>
              <a:rPr b="1" lang="en" sz="1800">
                <a:solidFill>
                  <a:schemeClr val="dk1"/>
                </a:solidFill>
              </a:rPr>
              <a:t>server </a:t>
            </a:r>
            <a:r>
              <a:rPr lang="en" sz="1800">
                <a:solidFill>
                  <a:schemeClr val="dk1"/>
                </a:solidFill>
              </a:rPr>
              <a:t>sends </a:t>
            </a:r>
            <a:r>
              <a:rPr i="1" lang="en" sz="1800">
                <a:solidFill>
                  <a:schemeClr val="dk1"/>
                </a:solidFill>
              </a:rPr>
              <a:t>only</a:t>
            </a:r>
            <a:r>
              <a:rPr lang="en" sz="1800">
                <a:solidFill>
                  <a:schemeClr val="dk1"/>
                </a:solidFill>
              </a:rPr>
              <a:t> SYN packet to the client.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b="1" lang="en" sz="1800"/>
              <a:t>client </a:t>
            </a:r>
            <a:r>
              <a:rPr lang="en" sz="1800"/>
              <a:t>sends an ACK packet to the server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This small difference has a big impact on a real network: 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 admins often forget to write the firewall rules to identify split handshakes.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Split handshakes can allow attackers to bypass firewalls, m</a:t>
            </a:r>
            <a:r>
              <a:rPr lang="en" sz="1800"/>
              <a:t>aking it easier for attackers to send malicious payloads to their targets.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p2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15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172" name="Google Shape;4172;p2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3" name="Google Shape;4173;p2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4" name="Google Shape;4174;p2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/>
              <a:t>TCP Split Handshake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use Wireshark to identify the IP address of an attacker and </a:t>
            </a:r>
            <a:r>
              <a:rPr lang="en" sz="1800"/>
              <a:t>determine ways for the IR team to prevent further incidents.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2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0" name="Google Shape;4180;p2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1" name="Google Shape;4181;p270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TCP Split Handshake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2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15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187" name="Google Shape;4187;p2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8" name="Google Shape;4188;p2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9" name="Google Shape;4189;p2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/>
              <a:t>Background Domain</a:t>
            </a:r>
            <a:r>
              <a:rPr lang="en"/>
              <a:t> Problem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this activity, you will answer and review questions pertaining to the Background topic of the CEH exam.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3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2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5" name="Google Shape;4195;p2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272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TCP Split Handshake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2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</a:t>
            </a:r>
            <a:r>
              <a:rPr lang="en"/>
              <a:t> Review</a:t>
            </a:r>
            <a:endParaRPr/>
          </a:p>
        </p:txBody>
      </p:sp>
      <p:sp>
        <p:nvSpPr>
          <p:cNvPr id="4202" name="Google Shape;4202;p2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packets came from a private network? </a:t>
            </a:r>
            <a:endParaRPr/>
          </a:p>
        </p:txBody>
      </p:sp>
      <p:sp>
        <p:nvSpPr>
          <p:cNvPr id="4203" name="Google Shape;4203;p2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4" name="Google Shape;4204;p2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5" name="Google Shape;4205;p273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12.27.3.3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172.217.12.174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66.108.36.233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192.168.15.98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8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40" name="Google Shape;3140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performed a full backup on Monday and an incremental backup on Tuesday. If there is an outage on Wednesday, what do you need to restore operations?</a:t>
            </a:r>
            <a:endParaRPr/>
          </a:p>
        </p:txBody>
      </p:sp>
      <p:sp>
        <p:nvSpPr>
          <p:cNvPr id="3141" name="Google Shape;3141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2" name="Google Shape;3142;p1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66"/>
          <p:cNvSpPr txBox="1"/>
          <p:nvPr>
            <p:ph idx="3" type="body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Only the full backup from Monday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full backup from Monday and the </a:t>
            </a:r>
            <a:r>
              <a:rPr lang="en" sz="1800"/>
              <a:t>incremental</a:t>
            </a:r>
            <a:r>
              <a:rPr lang="en" sz="1800"/>
              <a:t> backup from Tuesday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Only the incremental backup from Tuesday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p2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11" name="Google Shape;4211;p2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packets came from a private network? </a:t>
            </a:r>
            <a:endParaRPr/>
          </a:p>
        </p:txBody>
      </p:sp>
      <p:sp>
        <p:nvSpPr>
          <p:cNvPr id="4212" name="Google Shape;4212;p2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3" name="Google Shape;4213;p2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4" name="Google Shape;4214;p274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12.27.3.3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172.217.12.174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66.108.36.233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192.168.15.98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2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20" name="Google Shape;4220;p2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DNS record contains administrative contact information?</a:t>
            </a:r>
            <a:endParaRPr/>
          </a:p>
        </p:txBody>
      </p:sp>
      <p:sp>
        <p:nvSpPr>
          <p:cNvPr id="4221" name="Google Shape;4221;p2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2" name="Google Shape;4222;p2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3" name="Google Shape;4223;p275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Record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AAAA Record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CNAME Record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7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2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29" name="Google Shape;4229;p2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DNS record contains administrative contact information?</a:t>
            </a:r>
            <a:endParaRPr/>
          </a:p>
        </p:txBody>
      </p:sp>
      <p:sp>
        <p:nvSpPr>
          <p:cNvPr id="4230" name="Google Shape;4230;p2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1" name="Google Shape;4231;p2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2" name="Google Shape;4232;p276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Record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AAAA Record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SOA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CNAME Record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2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38" name="Google Shape;4238;p2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Suppose an attacker has infiltrated a LAN and wants to redirect traffic from another user's machine to her own. The attacker and her target are on the same local network, which sits behind a NAT-ting router and firewall.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Which of the following techniques is the attacker most likely to use?</a:t>
            </a:r>
            <a:endParaRPr/>
          </a:p>
        </p:txBody>
      </p:sp>
      <p:sp>
        <p:nvSpPr>
          <p:cNvPr id="4239" name="Google Shape;4239;p2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0" name="Google Shape;4240;p2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1" name="Google Shape;4241;p277"/>
          <p:cNvSpPr txBox="1"/>
          <p:nvPr>
            <p:ph idx="3" type="body"/>
          </p:nvPr>
        </p:nvSpPr>
        <p:spPr>
          <a:xfrm>
            <a:off x="175" y="2341850"/>
            <a:ext cx="9144000" cy="2564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Kerberos Golden Ticket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 Spoofing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 Spoofing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 the Hash Attack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2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47" name="Google Shape;4247;p2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Suppose an attacker has infiltrated a LAN and wants to redirect traffic from another user's machine to her own. The attacker and her target are on the same local network, which sits behind a NAT-ting router and firewall.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Which of the following techniques is the attacker most likely to use?</a:t>
            </a:r>
            <a:endParaRPr/>
          </a:p>
        </p:txBody>
      </p:sp>
      <p:sp>
        <p:nvSpPr>
          <p:cNvPr id="4248" name="Google Shape;4248;p2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9" name="Google Shape;4249;p2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278"/>
          <p:cNvSpPr txBox="1"/>
          <p:nvPr>
            <p:ph idx="3" type="body"/>
          </p:nvPr>
        </p:nvSpPr>
        <p:spPr>
          <a:xfrm>
            <a:off x="175" y="2341850"/>
            <a:ext cx="9144000" cy="2564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Kerberos Golden Ticket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 Spoofing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ARP Spoofing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 the Hash Attack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2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56" name="Google Shape;4256;p2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which layer of the OSI model does a DNS hijacking attack occur?</a:t>
            </a:r>
            <a:endParaRPr/>
          </a:p>
        </p:txBody>
      </p:sp>
      <p:sp>
        <p:nvSpPr>
          <p:cNvPr id="4257" name="Google Shape;4257;p2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8" name="Google Shape;4258;p2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9" name="Google Shape;4259;p279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7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2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2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65" name="Google Shape;4265;p2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which layer of the OSI model does a DNS hijacking attack occur?</a:t>
            </a:r>
            <a:endParaRPr/>
          </a:p>
        </p:txBody>
      </p:sp>
      <p:sp>
        <p:nvSpPr>
          <p:cNvPr id="4266" name="Google Shape;4266;p2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7" name="Google Shape;4267;p2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8" name="Google Shape;4268;p280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Layer 7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2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2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2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74" name="Google Shape;4274;p2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best describes the practice of exposing only the minimum number of ports, services, and applications required?</a:t>
            </a:r>
            <a:endParaRPr/>
          </a:p>
        </p:txBody>
      </p:sp>
      <p:sp>
        <p:nvSpPr>
          <p:cNvPr id="4275" name="Google Shape;4275;p2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6" name="Google Shape;4276;p2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7" name="Google Shape;4277;p281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Principle of Least Privilege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Access Control List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Defense in Depth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Deny All By Default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2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83" name="Google Shape;4283;p2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best describes the practice of exposing only the minimum number of ports, services, and applications required?</a:t>
            </a:r>
            <a:endParaRPr/>
          </a:p>
        </p:txBody>
      </p:sp>
      <p:sp>
        <p:nvSpPr>
          <p:cNvPr id="4284" name="Google Shape;4284;p2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5" name="Google Shape;4285;p2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6" name="Google Shape;4286;p282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Principle of Least Privilege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Access Control List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Defense in Depth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Deny All By Default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2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92" name="Google Shape;4292;p2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best describes the practice of exposing only the minimum number of ports, services, and applications required?</a:t>
            </a:r>
            <a:endParaRPr/>
          </a:p>
        </p:txBody>
      </p:sp>
      <p:sp>
        <p:nvSpPr>
          <p:cNvPr id="4293" name="Google Shape;4293;p2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4" name="Google Shape;4294;p2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5" name="Google Shape;4295;p283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Principle of Least Privilege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Access Control List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Defense in Depth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Deny All By Default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49" name="Google Shape;3149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performed a full backup on Monday and an incremental backup on Tuesday. If there is an outage on Wednesday, what do you need to restore operations?</a:t>
            </a:r>
            <a:endParaRPr/>
          </a:p>
        </p:txBody>
      </p:sp>
      <p:sp>
        <p:nvSpPr>
          <p:cNvPr id="3150" name="Google Shape;3150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1" name="Google Shape;3151;p1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67"/>
          <p:cNvSpPr txBox="1"/>
          <p:nvPr>
            <p:ph idx="3" type="body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Only the full backup from Monday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The full backup from Monday and the incremental backup from Tuesday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Only the incremental backup from Tuesday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the full backup without the incremental backup won’t restore the machine to the state it was in on Tuesday.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can’t restore from just an incremental </a:t>
            </a:r>
            <a:r>
              <a:rPr lang="en" sz="1800"/>
              <a:t>backup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2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01" name="Google Shape;4301;p2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best describes the practice of exposing only the minimum number of ports, services, and applications required?</a:t>
            </a:r>
            <a:endParaRPr/>
          </a:p>
        </p:txBody>
      </p:sp>
      <p:sp>
        <p:nvSpPr>
          <p:cNvPr id="4302" name="Google Shape;4302;p2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3" name="Google Shape;4303;p2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4" name="Google Shape;4304;p284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Principle of Least Privilege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Access Control List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Defense in Depth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Deny All By Default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p2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10" name="Google Shape;4310;p2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tools would you use to look for evidence of suspicious activity in system log files?</a:t>
            </a:r>
            <a:endParaRPr/>
          </a:p>
        </p:txBody>
      </p:sp>
      <p:sp>
        <p:nvSpPr>
          <p:cNvPr id="4311" name="Google Shape;4311;p2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2" name="Google Shape;4312;p2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3" name="Google Shape;4313;p285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</a:t>
            </a:r>
            <a:r>
              <a:rPr lang="en" sz="1800"/>
              <a:t>c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</a:t>
            </a:r>
            <a:r>
              <a:rPr lang="en" sz="1800"/>
              <a:t>map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</a:t>
            </a:r>
            <a:r>
              <a:rPr lang="en" sz="1800"/>
              <a:t>rep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</a:t>
            </a:r>
            <a:r>
              <a:rPr lang="en" sz="1800"/>
              <a:t>ismet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7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p2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19" name="Google Shape;4319;p2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tools would you use to look for evidence of suspicious activity in system log files?</a:t>
            </a:r>
            <a:endParaRPr/>
          </a:p>
        </p:txBody>
      </p:sp>
      <p:sp>
        <p:nvSpPr>
          <p:cNvPr id="4320" name="Google Shape;4320;p2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1" name="Google Shape;4321;p2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2" name="Google Shape;4322;p286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grep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2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28" name="Google Shape;4328;p2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protocols can be exploited by manipulating sequence and acknowledgement numbers?</a:t>
            </a:r>
            <a:endParaRPr/>
          </a:p>
        </p:txBody>
      </p:sp>
      <p:sp>
        <p:nvSpPr>
          <p:cNvPr id="4329" name="Google Shape;4329;p2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0" name="Google Shape;4330;p2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1" name="Google Shape;4331;p287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2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37" name="Google Shape;4337;p2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protocols can be exploited by manipulating sequence and acknowledgement numbers?</a:t>
            </a:r>
            <a:endParaRPr/>
          </a:p>
        </p:txBody>
      </p:sp>
      <p:sp>
        <p:nvSpPr>
          <p:cNvPr id="4338" name="Google Shape;4338;p2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9" name="Google Shape;4339;p2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0" name="Google Shape;4340;p288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TCP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2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46" name="Google Shape;4346;p2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protocol allows computers to automatically acquire IP addresses when joining a network:</a:t>
            </a:r>
            <a:endParaRPr/>
          </a:p>
        </p:txBody>
      </p:sp>
      <p:sp>
        <p:nvSpPr>
          <p:cNvPr id="4347" name="Google Shape;4347;p2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8" name="Google Shape;4348;p2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9" name="Google Shape;4349;p289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RIPv2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DoS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3" name="Shape 4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4" name="Google Shape;4354;p2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55" name="Google Shape;4355;p2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protocol allows computers to automatically acquire IP addresses when joining a network:</a:t>
            </a:r>
            <a:endParaRPr/>
          </a:p>
        </p:txBody>
      </p:sp>
      <p:sp>
        <p:nvSpPr>
          <p:cNvPr id="4356" name="Google Shape;4356;p2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7" name="Google Shape;4357;p2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8" name="Google Shape;4358;p290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RIPv2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DoS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DNS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2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64" name="Google Shape;4364;p2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Traceroutes use which kind of ICMP packet to determine routing paths?</a:t>
            </a:r>
            <a:endParaRPr/>
          </a:p>
        </p:txBody>
      </p:sp>
      <p:sp>
        <p:nvSpPr>
          <p:cNvPr id="4365" name="Google Shape;4365;p2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6" name="Google Shape;4366;p2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7" name="Google Shape;4367;p291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8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9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2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73" name="Google Shape;4373;p2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Traceroutes use which kind of ICMP packet to determine routing paths?</a:t>
            </a:r>
            <a:endParaRPr/>
          </a:p>
        </p:txBody>
      </p:sp>
      <p:sp>
        <p:nvSpPr>
          <p:cNvPr id="4374" name="Google Shape;4374;p2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5" name="Google Shape;4375;p2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6" name="Google Shape;4376;p292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8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Type 3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9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0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2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82" name="Google Shape;4382;p2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attack is most similar to ARP Poisoning?</a:t>
            </a:r>
            <a:endParaRPr/>
          </a:p>
        </p:txBody>
      </p:sp>
      <p:sp>
        <p:nvSpPr>
          <p:cNvPr id="4383" name="Google Shape;4383;p2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4" name="Google Shape;4384;p2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5" name="Google Shape;4385;p293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 Hijacking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DHCP Flooding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Zone Transfer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Eternal Blue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58" name="Google Shape;3158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an attacker alters the contents of two files on the server. Which of the following is compromised?</a:t>
            </a:r>
            <a:endParaRPr/>
          </a:p>
        </p:txBody>
      </p:sp>
      <p:sp>
        <p:nvSpPr>
          <p:cNvPr id="3159" name="Google Shape;3159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0" name="Google Shape;3160;p1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68"/>
          <p:cNvSpPr txBox="1"/>
          <p:nvPr>
            <p:ph idx="3" type="body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Authentication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Confidentiality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Integrity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Availability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p2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91" name="Google Shape;4391;p2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attack is most similar to ARP Poisoning?</a:t>
            </a:r>
            <a:endParaRPr/>
          </a:p>
        </p:txBody>
      </p:sp>
      <p:sp>
        <p:nvSpPr>
          <p:cNvPr id="4392" name="Google Shape;4392;p2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3" name="Google Shape;4393;p2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4" name="Google Shape;4394;p294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DNS Hijacking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DHCP Flooding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Zone Transfer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Eternal Blue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8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2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00" name="Google Shape;4400;p2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flag is set on a packet returned from a closed port?</a:t>
            </a:r>
            <a:endParaRPr/>
          </a:p>
        </p:txBody>
      </p:sp>
      <p:sp>
        <p:nvSpPr>
          <p:cNvPr id="4401" name="Google Shape;4401;p2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2" name="Google Shape;4402;p2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3" name="Google Shape;4403;p295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PSH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URG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2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09" name="Google Shape;4409;p2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flag is set on a packet returned from a closed port?</a:t>
            </a:r>
            <a:endParaRPr/>
          </a:p>
        </p:txBody>
      </p:sp>
      <p:sp>
        <p:nvSpPr>
          <p:cNvPr id="4410" name="Google Shape;4410;p2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1" name="Google Shape;4411;p2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2" name="Google Shape;4412;p296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PSH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RST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URG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2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18" name="Google Shape;4418;p2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perform an Nmap scan against a machine behind a firewall that drops all packets to your target. How can Nmap tell that the machine isn’t reachable?</a:t>
            </a:r>
            <a:endParaRPr/>
          </a:p>
        </p:txBody>
      </p:sp>
      <p:sp>
        <p:nvSpPr>
          <p:cNvPr id="4419" name="Google Shape;4419;p2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0" name="Google Shape;4420;p2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1" name="Google Shape;4421;p297"/>
          <p:cNvSpPr txBox="1"/>
          <p:nvPr>
            <p:ph idx="3" type="body"/>
          </p:nvPr>
        </p:nvSpPr>
        <p:spPr>
          <a:xfrm>
            <a:off x="175" y="1841225"/>
            <a:ext cx="9144000" cy="306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looks for RST flags in the response.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waits for a response, but reports that the host is unreachable after a timeout.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attempts to ping other hosts with similar IP addresses.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determines if the routing path to the target machine is broken.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5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2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27" name="Google Shape;4427;p2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perform an Nmap scan against a machine behind a firewall that drops all packets to your target. How can Nmap tell that the machine isn’t reachable?</a:t>
            </a:r>
            <a:endParaRPr/>
          </a:p>
        </p:txBody>
      </p:sp>
      <p:sp>
        <p:nvSpPr>
          <p:cNvPr id="4428" name="Google Shape;4428;p2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9" name="Google Shape;4429;p2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0" name="Google Shape;4430;p298"/>
          <p:cNvSpPr txBox="1"/>
          <p:nvPr>
            <p:ph idx="3" type="body"/>
          </p:nvPr>
        </p:nvSpPr>
        <p:spPr>
          <a:xfrm>
            <a:off x="175" y="1841225"/>
            <a:ext cx="9144000" cy="306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looks for RST flags in the response.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It waits for a response, but reports that the host is unreachable after a timeout.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attempts to ping other hosts with similar IP addresses.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determines if the routing path to the target machine is broken.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4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p2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36" name="Google Shape;4436;p2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the tools that you might use to perform DNS enumeration. </a:t>
            </a:r>
            <a:endParaRPr/>
          </a:p>
        </p:txBody>
      </p:sp>
      <p:sp>
        <p:nvSpPr>
          <p:cNvPr id="4437" name="Google Shape;4437;p2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8" name="Google Shape;4438;p2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9" name="Google Shape;4439;p299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</a:t>
            </a:r>
            <a:r>
              <a:rPr lang="en" sz="1800"/>
              <a:t>nsrecon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</a:t>
            </a:r>
            <a:r>
              <a:rPr lang="en" sz="1800"/>
              <a:t>slookup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</a:t>
            </a:r>
            <a:r>
              <a:rPr lang="en" sz="1800"/>
              <a:t>ircrack-ng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dig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3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p3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45" name="Google Shape;4445;p3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the tools that you might use to perform DNS enumeration. </a:t>
            </a:r>
            <a:endParaRPr/>
          </a:p>
        </p:txBody>
      </p:sp>
      <p:sp>
        <p:nvSpPr>
          <p:cNvPr id="4446" name="Google Shape;4446;p3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7" name="Google Shape;4447;p3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8" name="Google Shape;4448;p300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dnsrecon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nslookup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aircrack-ng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dig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p3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54" name="Google Shape;4454;p3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which stage of a penetration test does an attacker attempt to gain access to a system?</a:t>
            </a:r>
            <a:endParaRPr/>
          </a:p>
        </p:txBody>
      </p:sp>
      <p:sp>
        <p:nvSpPr>
          <p:cNvPr id="4455" name="Google Shape;4455;p3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6" name="Google Shape;4456;p3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7" name="Google Shape;4457;p301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Maintaining Access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Post-Exploitation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Exploitation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Reconnaissance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p3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63" name="Google Shape;4463;p3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which stage of a penetration test does an attacker attempt to gain access to a system?</a:t>
            </a:r>
            <a:endParaRPr/>
          </a:p>
        </p:txBody>
      </p:sp>
      <p:sp>
        <p:nvSpPr>
          <p:cNvPr id="4464" name="Google Shape;4464;p3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5" name="Google Shape;4465;p3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6" name="Google Shape;4466;p302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Maintaining Access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Post-Exploitation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Exploitation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Reconnaissance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0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p3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72" name="Google Shape;4472;p3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framework provides guidelines for security assessments?</a:t>
            </a:r>
            <a:endParaRPr/>
          </a:p>
        </p:txBody>
      </p:sp>
      <p:sp>
        <p:nvSpPr>
          <p:cNvPr id="4473" name="Google Shape;4473;p3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4" name="Google Shape;4474;p3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5" name="Google Shape;4475;p303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800-115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Open Assessment Guidelines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909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110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67" name="Google Shape;3167;p1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an attacker alters the contents of two files on the server. Which of the following is compromised?</a:t>
            </a:r>
            <a:endParaRPr/>
          </a:p>
        </p:txBody>
      </p:sp>
      <p:sp>
        <p:nvSpPr>
          <p:cNvPr id="3168" name="Google Shape;3168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9" name="Google Shape;3169;p1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169"/>
          <p:cNvSpPr txBox="1"/>
          <p:nvPr>
            <p:ph idx="3" type="body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Authentication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Confidentiality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Integrity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Availability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9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p3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81" name="Google Shape;4481;p3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framework provides guidelines for security assessments?</a:t>
            </a:r>
            <a:endParaRPr/>
          </a:p>
        </p:txBody>
      </p:sp>
      <p:sp>
        <p:nvSpPr>
          <p:cNvPr id="4482" name="Google Shape;4482;p3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3" name="Google Shape;4483;p3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4" name="Google Shape;4484;p304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NIST SP 800-115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Open Assessment Guidelines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909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110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8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p3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90" name="Google Shape;4490;p3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not a section of the OSSTMM?</a:t>
            </a:r>
            <a:endParaRPr/>
          </a:p>
        </p:txBody>
      </p:sp>
      <p:sp>
        <p:nvSpPr>
          <p:cNvPr id="4491" name="Google Shape;4491;p3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2" name="Google Shape;4492;p3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3" name="Google Shape;4493;p305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Defining a security test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Wireless security testing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Engaging </a:t>
            </a:r>
            <a:r>
              <a:rPr lang="en" sz="1800"/>
              <a:t>Negotiations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Human security testing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7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p3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99" name="Google Shape;4499;p3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not a section of the OSSTMM?</a:t>
            </a:r>
            <a:endParaRPr/>
          </a:p>
        </p:txBody>
      </p:sp>
      <p:sp>
        <p:nvSpPr>
          <p:cNvPr id="4500" name="Google Shape;4500;p3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1" name="Google Shape;4501;p3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2" name="Google Shape;4502;p306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Defining a security test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Wireless security testing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Engaging Negotiations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Human security testing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p3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08" name="Google Shape;4508;p3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protocol works at Layer 5 of the OSI Model</a:t>
            </a:r>
            <a:endParaRPr/>
          </a:p>
        </p:txBody>
      </p:sp>
      <p:sp>
        <p:nvSpPr>
          <p:cNvPr id="4509" name="Google Shape;4509;p3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0" name="Google Shape;4510;p3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1" name="Google Shape;4511;p307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NetBIOS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5" name="Shape 4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Google Shape;4516;p3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17" name="Google Shape;4517;p3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protocol works at Layer 5 of the OSI Model</a:t>
            </a:r>
            <a:endParaRPr/>
          </a:p>
        </p:txBody>
      </p:sp>
      <p:sp>
        <p:nvSpPr>
          <p:cNvPr id="4518" name="Google Shape;4518;p3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9" name="Google Shape;4519;p3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0" name="Google Shape;4520;p308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NetBIOS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4" name="Shape 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p3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26" name="Google Shape;4526;p3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protocol works at Layer 3 of the OSI Model</a:t>
            </a:r>
            <a:endParaRPr/>
          </a:p>
        </p:txBody>
      </p:sp>
      <p:sp>
        <p:nvSpPr>
          <p:cNvPr id="4527" name="Google Shape;4527;p3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8" name="Google Shape;4528;p3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9" name="Google Shape;4529;p309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SNMP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3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p3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35" name="Google Shape;4535;p3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protocol works at Layer 3 of the OSI Model</a:t>
            </a:r>
            <a:endParaRPr/>
          </a:p>
        </p:txBody>
      </p:sp>
      <p:sp>
        <p:nvSpPr>
          <p:cNvPr id="4536" name="Google Shape;4536;p3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7" name="Google Shape;4537;p3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8" name="Google Shape;4538;p310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IP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SNMP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2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p3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44" name="Google Shape;4544;p3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protocols that can be useful for network enumeration. </a:t>
            </a:r>
            <a:endParaRPr/>
          </a:p>
        </p:txBody>
      </p:sp>
      <p:sp>
        <p:nvSpPr>
          <p:cNvPr id="4545" name="Google Shape;4545;p3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6" name="Google Shape;4546;p3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7" name="Google Shape;4547;p311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SMB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HTTP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SMTP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SNMP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1" name="Shape 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2" name="Google Shape;4552;p3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53" name="Google Shape;4553;p3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protocols that can be useful for network enumeration. </a:t>
            </a:r>
            <a:endParaRPr/>
          </a:p>
        </p:txBody>
      </p:sp>
      <p:sp>
        <p:nvSpPr>
          <p:cNvPr id="4554" name="Google Shape;4554;p3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5" name="Google Shape;4555;p3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6" name="Google Shape;4556;p312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SMB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HTTP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SMTP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SNMP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0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1" name="Google Shape;4561;p3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62" name="Google Shape;4562;p3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two layers of the OSI model are </a:t>
            </a:r>
            <a:r>
              <a:rPr i="1" lang="en"/>
              <a:t>not </a:t>
            </a:r>
            <a:r>
              <a:rPr lang="en"/>
              <a:t>layers of the TCP / IP model?</a:t>
            </a:r>
            <a:endParaRPr/>
          </a:p>
        </p:txBody>
      </p:sp>
      <p:sp>
        <p:nvSpPr>
          <p:cNvPr id="4563" name="Google Shape;4563;p3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4" name="Google Shape;4564;p3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5" name="Google Shape;4565;p313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Application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Presentation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Network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Session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76" name="Google Shape;3176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SYN Scan is used in which kind of reconnaissance?</a:t>
            </a:r>
            <a:endParaRPr/>
          </a:p>
        </p:txBody>
      </p:sp>
      <p:sp>
        <p:nvSpPr>
          <p:cNvPr id="3177" name="Google Shape;3177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8" name="Google Shape;3178;p1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70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Active </a:t>
            </a:r>
            <a:r>
              <a:rPr lang="en" sz="1800"/>
              <a:t>Reconnaissance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Passive Reconnaissance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Open Source Information Gathering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Internal Reconnaissance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9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0" name="Google Shape;4570;p3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71" name="Google Shape;4571;p3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two layers of the OSI model are </a:t>
            </a:r>
            <a:r>
              <a:rPr i="1" lang="en"/>
              <a:t>not </a:t>
            </a:r>
            <a:r>
              <a:rPr lang="en"/>
              <a:t>layers of the TCP / IP model?</a:t>
            </a:r>
            <a:endParaRPr/>
          </a:p>
        </p:txBody>
      </p:sp>
      <p:sp>
        <p:nvSpPr>
          <p:cNvPr id="4572" name="Google Shape;4572;p3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3" name="Google Shape;4573;p3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4" name="Google Shape;4574;p314"/>
          <p:cNvSpPr txBox="1"/>
          <p:nvPr>
            <p:ph idx="3" type="body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Application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Presentation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Network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Session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3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80" name="Google Shape;4580;p3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the correct syntax for attempting a Zone Transfer against the domain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foosports.com</a:t>
            </a:r>
            <a:r>
              <a:rPr lang="en"/>
              <a:t> using the name server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ns.foosports.com</a:t>
            </a:r>
            <a:r>
              <a:rPr lang="en"/>
              <a:t>?</a:t>
            </a:r>
            <a:endParaRPr/>
          </a:p>
        </p:txBody>
      </p:sp>
      <p:sp>
        <p:nvSpPr>
          <p:cNvPr id="4581" name="Google Shape;4581;p3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2" name="Google Shape;4582;p3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3" name="Google Shape;4583;p315"/>
          <p:cNvSpPr txBox="1"/>
          <p:nvPr>
            <p:ph idx="3" type="body"/>
          </p:nvPr>
        </p:nvSpPr>
        <p:spPr>
          <a:xfrm>
            <a:off x="175" y="1766850"/>
            <a:ext cx="9144000" cy="313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ig @ns.foosports.com -t axfr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ig AXFR foosports.com @ns.foosports.com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slookup foosports.com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nslookup @ns.foosports.com -t AZFR foosports.com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3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89" name="Google Shape;4589;p3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the correct syntax for attempting a Zone Transfer against the domain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foosports.com</a:t>
            </a:r>
            <a:r>
              <a:rPr lang="en"/>
              <a:t> using the name server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ns.foosports.com</a:t>
            </a:r>
            <a:r>
              <a:rPr lang="en"/>
              <a:t>?</a:t>
            </a:r>
            <a:endParaRPr/>
          </a:p>
        </p:txBody>
      </p:sp>
      <p:sp>
        <p:nvSpPr>
          <p:cNvPr id="4590" name="Google Shape;4590;p3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1" name="Google Shape;4591;p3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p316"/>
          <p:cNvSpPr txBox="1"/>
          <p:nvPr>
            <p:ph idx="3" type="body"/>
          </p:nvPr>
        </p:nvSpPr>
        <p:spPr>
          <a:xfrm>
            <a:off x="175" y="1766850"/>
            <a:ext cx="9144000" cy="313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dig @ns.foosports.com -t axfr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b="1"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dig AXFR foosports.com @ns.foosports.com</a:t>
            </a:r>
            <a:endParaRPr b="1"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nslookup foosports.com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nslookup @ns.foosports.com -t AZFR foosports.com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85" name="Google Shape;3185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SYN Scan is used in which kind of reconnaissance?</a:t>
            </a:r>
            <a:endParaRPr/>
          </a:p>
        </p:txBody>
      </p:sp>
      <p:sp>
        <p:nvSpPr>
          <p:cNvPr id="3186" name="Google Shape;3186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7" name="Google Shape;3187;p1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71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Active Reconnaissance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Passive Reconnaissance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Open Source Information Gathering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Internal Reconnaissance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It is active recon because the attacker must directly </a:t>
            </a:r>
            <a:r>
              <a:rPr b="1" lang="en" sz="1800"/>
              <a:t>interact</a:t>
            </a:r>
            <a:r>
              <a:rPr b="1" lang="en" sz="1800"/>
              <a:t> with the target machine. Therefore, it is inherently </a:t>
            </a:r>
            <a:r>
              <a:rPr b="1" i="1" lang="en" sz="1800"/>
              <a:t>not </a:t>
            </a:r>
            <a:r>
              <a:rPr b="1" lang="en" sz="1800"/>
              <a:t>passive recon.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Open Source Information Gathering uses publicly available databases, not port-scanning tools.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Internal Recon is a made-up term.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94" name="Google Shape;3194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is an IPv6 address?</a:t>
            </a:r>
            <a:endParaRPr/>
          </a:p>
        </p:txBody>
      </p:sp>
      <p:sp>
        <p:nvSpPr>
          <p:cNvPr id="3195" name="Google Shape;3195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6" name="Google Shape;3196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172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64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128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256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32 bits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03" name="Google Shape;3203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is an IPv6 address?</a:t>
            </a:r>
            <a:endParaRPr/>
          </a:p>
        </p:txBody>
      </p:sp>
      <p:sp>
        <p:nvSpPr>
          <p:cNvPr id="3204" name="Google Shape;3204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5" name="Google Shape;3205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173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64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128 bits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256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32 bits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0" name="Google Shape;3050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051" name="Google Shape;3051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2" name="Google Shape;3052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156"/>
          <p:cNvSpPr txBox="1"/>
          <p:nvPr/>
        </p:nvSpPr>
        <p:spPr>
          <a:xfrm>
            <a:off x="333375" y="1266825"/>
            <a:ext cx="8536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Describe the themes and topics covered in the CEH 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Background and Technical Foundations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domain.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Explain how traceroute determine routing paths.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Differentiate between a TCP split handshake and TCP three-way handshake.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4" name="Google Shape;3054;p156"/>
          <p:cNvSpPr/>
          <p:nvPr/>
        </p:nvSpPr>
        <p:spPr>
          <a:xfrm>
            <a:off x="498225" y="1347625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56"/>
          <p:cNvSpPr/>
          <p:nvPr/>
        </p:nvSpPr>
        <p:spPr>
          <a:xfrm>
            <a:off x="449150" y="2455550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156"/>
          <p:cNvSpPr/>
          <p:nvPr/>
        </p:nvSpPr>
        <p:spPr>
          <a:xfrm>
            <a:off x="449150" y="3361765"/>
            <a:ext cx="261900" cy="2940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12" name="Google Shape;3212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is an IPv4 address?</a:t>
            </a:r>
            <a:endParaRPr/>
          </a:p>
        </p:txBody>
      </p:sp>
      <p:sp>
        <p:nvSpPr>
          <p:cNvPr id="3213" name="Google Shape;3213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4" name="Google Shape;3214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74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64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128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256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32 bits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21" name="Google Shape;3221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is an IPv4 address?</a:t>
            </a:r>
            <a:endParaRPr/>
          </a:p>
        </p:txBody>
      </p:sp>
      <p:sp>
        <p:nvSpPr>
          <p:cNvPr id="3222" name="Google Shape;3222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3" name="Google Shape;3223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4" name="Google Shape;3224;p175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64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128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256 bits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32 bits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30" name="Google Shape;3230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ICMP Type 8 message indicates which of the following?</a:t>
            </a:r>
            <a:endParaRPr/>
          </a:p>
        </p:txBody>
      </p:sp>
      <p:sp>
        <p:nvSpPr>
          <p:cNvPr id="3231" name="Google Shape;3231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2" name="Google Shape;3232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176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Ping Request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Router Advertisement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Host Unreachable Message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TTL Failure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39" name="Google Shape;3239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ICMP Type 8 message indicates which of the following?</a:t>
            </a:r>
            <a:endParaRPr/>
          </a:p>
        </p:txBody>
      </p:sp>
      <p:sp>
        <p:nvSpPr>
          <p:cNvPr id="3240" name="Google Shape;3240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1" name="Google Shape;3241;p1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77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Ping Request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Router Advertisement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Host Unreachable Message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TTL Failure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An ICMP Type 8 message is an “Echo Request”, generated by a ping command.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48" name="Google Shape;3248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ports is an attacker most likely to scan when attacking a Windows machine?</a:t>
            </a:r>
            <a:endParaRPr/>
          </a:p>
        </p:txBody>
      </p:sp>
      <p:sp>
        <p:nvSpPr>
          <p:cNvPr id="3249" name="Google Shape;3249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0" name="Google Shape;3250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78"/>
          <p:cNvSpPr txBox="1"/>
          <p:nvPr>
            <p:ph idx="3" type="body"/>
          </p:nvPr>
        </p:nvSpPr>
        <p:spPr>
          <a:xfrm>
            <a:off x="175" y="1393850"/>
            <a:ext cx="9144000" cy="351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445/tcp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53/udp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80/tcp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443/tcp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57" name="Google Shape;3257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ports is an attacker most likely to scan when attacking a Windows machine?</a:t>
            </a:r>
            <a:endParaRPr/>
          </a:p>
        </p:txBody>
      </p:sp>
      <p:sp>
        <p:nvSpPr>
          <p:cNvPr id="3258" name="Google Shape;3258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9" name="Google Shape;3259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179"/>
          <p:cNvSpPr txBox="1"/>
          <p:nvPr>
            <p:ph idx="3" type="body"/>
          </p:nvPr>
        </p:nvSpPr>
        <p:spPr>
          <a:xfrm>
            <a:off x="175" y="1393850"/>
            <a:ext cx="9144000" cy="351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445/tcp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53/udp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80/tcp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443/tcp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Windows machines often run SMB on 445/tcp.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66" name="Google Shape;3266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run a SYN scan against a target host. Which of the following best described the state of connections to the target machine after the scan?</a:t>
            </a:r>
            <a:endParaRPr/>
          </a:p>
        </p:txBody>
      </p:sp>
      <p:sp>
        <p:nvSpPr>
          <p:cNvPr id="3267" name="Google Shape;3267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8" name="Google Shape;3268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180"/>
          <p:cNvSpPr txBox="1"/>
          <p:nvPr>
            <p:ph idx="3" type="body"/>
          </p:nvPr>
        </p:nvSpPr>
        <p:spPr>
          <a:xfrm>
            <a:off x="175" y="1393850"/>
            <a:ext cx="9144000" cy="351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Half Open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Fully Open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 Duplex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Half Duplex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75" name="Google Shape;3275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run a SYN scan against a target host. Which of the following best described the state of connections to the target machine after the scan?</a:t>
            </a:r>
            <a:endParaRPr/>
          </a:p>
        </p:txBody>
      </p:sp>
      <p:sp>
        <p:nvSpPr>
          <p:cNvPr id="3276" name="Google Shape;3276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7" name="Google Shape;3277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81"/>
          <p:cNvSpPr txBox="1"/>
          <p:nvPr>
            <p:ph idx="3" type="body"/>
          </p:nvPr>
        </p:nvSpPr>
        <p:spPr>
          <a:xfrm>
            <a:off x="175" y="1393850"/>
            <a:ext cx="9144000" cy="351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Half Open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Fully Open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 Duplex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Half Duplex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a Syn scan, the attacker sends a SYN packet; receives a SYN/ACK packet; and then </a:t>
            </a:r>
            <a:r>
              <a:rPr i="1" lang="en" sz="1800"/>
              <a:t>stops communication. </a:t>
            </a:r>
            <a:r>
              <a:rPr lang="en" sz="1800"/>
              <a:t>T</a:t>
            </a:r>
            <a:r>
              <a:rPr lang="en" sz="1800"/>
              <a:t>he target is left waiting for the attacker to complete the connection. Since the attacker’s ports are closed and the victim’s are open, the connection is </a:t>
            </a:r>
            <a:r>
              <a:rPr i="1" lang="en" sz="1800"/>
              <a:t>half-open. 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1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84" name="Google Shape;3284;p1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a Layer 2 attack?</a:t>
            </a:r>
            <a:endParaRPr/>
          </a:p>
        </p:txBody>
      </p:sp>
      <p:sp>
        <p:nvSpPr>
          <p:cNvPr id="3285" name="Google Shape;3285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6" name="Google Shape;3286;p1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182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 Spoofing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SQL Injection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BGP Hijacking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Ping Sweep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93" name="Google Shape;3293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a Layer 2 attack?</a:t>
            </a:r>
            <a:endParaRPr/>
          </a:p>
        </p:txBody>
      </p:sp>
      <p:sp>
        <p:nvSpPr>
          <p:cNvPr id="3294" name="Google Shape;3294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5" name="Google Shape;3295;p1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6" name="Google Shape;3296;p183"/>
          <p:cNvSpPr txBox="1"/>
          <p:nvPr>
            <p:ph idx="3" type="body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ARP Spoofing 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SQL Injection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BGP Hijacking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Ping Sweep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Layer 2 is the Data Link Layer.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ARP is the only protocol in the list that runs on Layer 2.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Topics Breakdown</a:t>
            </a:r>
            <a:endParaRPr/>
          </a:p>
        </p:txBody>
      </p:sp>
      <p:sp>
        <p:nvSpPr>
          <p:cNvPr id="3062" name="Google Shape;3062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3" name="Google Shape;3063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4" name="Google Shape;3064;p15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25" y="664625"/>
            <a:ext cx="6730458" cy="41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5" name="Google Shape;3065;p157"/>
          <p:cNvSpPr txBox="1"/>
          <p:nvPr/>
        </p:nvSpPr>
        <p:spPr>
          <a:xfrm>
            <a:off x="265675" y="765150"/>
            <a:ext cx="1873500" cy="4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Analysis / Assessment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Tools/ Systems/ Programs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Procedures/ Methodology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Regulations / Policy</a:t>
            </a:r>
            <a:endParaRPr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02" name="Google Shape;3302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would an attacker use to retrieve all DNS records from a nameserver</a:t>
            </a:r>
            <a:endParaRPr/>
          </a:p>
        </p:txBody>
      </p:sp>
      <p:sp>
        <p:nvSpPr>
          <p:cNvPr id="3303" name="Google Shape;3303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4" name="Google Shape;3304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84"/>
          <p:cNvSpPr txBox="1"/>
          <p:nvPr>
            <p:ph idx="3" type="body"/>
          </p:nvPr>
        </p:nvSpPr>
        <p:spPr>
          <a:xfrm>
            <a:off x="175" y="1374225"/>
            <a:ext cx="9144000" cy="353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Zone Transfer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AAAA Request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CNAME Attack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DHCP Exhaustion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11" name="Google Shape;3311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would an attacker use to retrieve all DNS records from a nameserver</a:t>
            </a:r>
            <a:endParaRPr/>
          </a:p>
        </p:txBody>
      </p:sp>
      <p:sp>
        <p:nvSpPr>
          <p:cNvPr id="3312" name="Google Shape;3312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3" name="Google Shape;3313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85"/>
          <p:cNvSpPr txBox="1"/>
          <p:nvPr>
            <p:ph idx="3" type="body"/>
          </p:nvPr>
        </p:nvSpPr>
        <p:spPr>
          <a:xfrm>
            <a:off x="175" y="1374225"/>
            <a:ext cx="9144000" cy="353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Zone Transfer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AAAA Request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CNAME Attack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DHCP Exhaustion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 Zone Transfer request asks a </a:t>
            </a:r>
            <a:r>
              <a:rPr lang="en" sz="1800"/>
              <a:t>nameserver</a:t>
            </a:r>
            <a:r>
              <a:rPr lang="en" sz="1800"/>
              <a:t> for all of its DNS records.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20" name="Google Shape;3320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determined that ports 80 and 443 on a target machine are open. What is the next step?</a:t>
            </a:r>
            <a:endParaRPr/>
          </a:p>
        </p:txBody>
      </p:sp>
      <p:sp>
        <p:nvSpPr>
          <p:cNvPr id="3321" name="Google Shape;3321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2" name="Google Shape;3322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186"/>
          <p:cNvSpPr txBox="1"/>
          <p:nvPr>
            <p:ph idx="3" type="body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Banner-Grab and Service-Scan Ports 80 and 443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Brute-Force Ports 80 and 443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Attempts to Exploit Ports 80 and 443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Scan for Additional Open Ports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29" name="Google Shape;3329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determined that ports 80 and 443 on a target machine are open. What is the next step?</a:t>
            </a:r>
            <a:endParaRPr/>
          </a:p>
        </p:txBody>
      </p:sp>
      <p:sp>
        <p:nvSpPr>
          <p:cNvPr id="3330" name="Google Shape;3330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1" name="Google Shape;3331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187"/>
          <p:cNvSpPr txBox="1"/>
          <p:nvPr>
            <p:ph idx="3" type="body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Banner-Grab and Service-Scan Ports 80 and 443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Brute-Force Ports 80 and 443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Attempts to Exploit Ports 80 and 443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Scan for Additional Open Ports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next step is to determine which services are running on ports 80 and 443 before mounting an attack.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38" name="Google Shape;3338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Nmap flags is used for OS fingerpriting?</a:t>
            </a:r>
            <a:endParaRPr/>
          </a:p>
        </p:txBody>
      </p:sp>
      <p:sp>
        <p:nvSpPr>
          <p:cNvPr id="3339" name="Google Shape;3339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0" name="Google Shape;3340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188"/>
          <p:cNvSpPr txBox="1"/>
          <p:nvPr>
            <p:ph idx="3" type="body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-sU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47" name="Google Shape;3347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Nmap flags is used for OS fingerpriting?</a:t>
            </a:r>
            <a:endParaRPr/>
          </a:p>
        </p:txBody>
      </p:sp>
      <p:sp>
        <p:nvSpPr>
          <p:cNvPr id="3348" name="Google Shape;3348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9" name="Google Shape;3349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189"/>
          <p:cNvSpPr txBox="1"/>
          <p:nvPr>
            <p:ph idx="3" type="body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-A</a:t>
            </a:r>
            <a:r>
              <a:rPr b="1" lang="en" sz="1800">
                <a:solidFill>
                  <a:srgbClr val="FFFF00"/>
                </a:solidFill>
                <a:highlight>
                  <a:srgbClr val="FFFF00"/>
                </a:highlight>
              </a:rPr>
              <a:t>_____</a:t>
            </a:r>
            <a:endParaRPr b="1" sz="1800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-sU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-A is used for active OS </a:t>
            </a:r>
            <a:r>
              <a:rPr lang="en" sz="1800"/>
              <a:t>fingerprinting</a:t>
            </a:r>
            <a:r>
              <a:rPr lang="en" sz="1800"/>
              <a:t>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-oN is used to save Nmap’s output into a file.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-sS is used to launch a SYN scan.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-sU is used to launch a UDP scan.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56" name="Google Shape;3356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what the following Nmap command does: nmap -sn 192.168.12.0/24</a:t>
            </a:r>
            <a:endParaRPr/>
          </a:p>
        </p:txBody>
      </p:sp>
      <p:sp>
        <p:nvSpPr>
          <p:cNvPr id="3357" name="Google Shape;3357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8" name="Google Shape;3358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190"/>
          <p:cNvSpPr txBox="1"/>
          <p:nvPr>
            <p:ph idx="3" type="body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Port-Scan all devices in 192.168.12.0/24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Perform a UDP scan on 192.168.12.0/24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Service-Scan 192.168.12.0/24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Perform a Ping Sweep on 192.168.12.0/24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65" name="Google Shape;3365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what the following Nmap command does: nmap -sn 192.168.12.0/24</a:t>
            </a:r>
            <a:endParaRPr/>
          </a:p>
        </p:txBody>
      </p:sp>
      <p:sp>
        <p:nvSpPr>
          <p:cNvPr id="3366" name="Google Shape;3366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7" name="Google Shape;3367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191"/>
          <p:cNvSpPr txBox="1"/>
          <p:nvPr>
            <p:ph idx="3" type="body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Port-Scan all devices in 192.168.12.0/24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Perform a UDP scan on 192.168.12.0/24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Service-Scan 192.168.12.0/24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Perform a Ping Sweep on 192.168.12.0/24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-sn flag tells Nmap to skip port scans and only ping.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74" name="Google Shape;3374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capture a packet from a system you’re investigating. Its IP header is 20 bytes long and it has a datagram of 84 bytes. Which OS is most likely to have sent this packet?</a:t>
            </a:r>
            <a:endParaRPr/>
          </a:p>
        </p:txBody>
      </p:sp>
      <p:sp>
        <p:nvSpPr>
          <p:cNvPr id="3375" name="Google Shape;3375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6" name="Google Shape;3376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192"/>
          <p:cNvSpPr txBox="1"/>
          <p:nvPr>
            <p:ph idx="3" type="body"/>
          </p:nvPr>
        </p:nvSpPr>
        <p:spPr>
          <a:xfrm>
            <a:off x="175" y="1806125"/>
            <a:ext cx="9144000" cy="3100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 XP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 10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Linux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Solaris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83" name="Google Shape;3383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capture a packet from a system you’re investigating. Its IP header is 20 bytes long and it has a datagram of 84 bytes. Which OS is most likely to have sent this packet?</a:t>
            </a:r>
            <a:endParaRPr/>
          </a:p>
        </p:txBody>
      </p:sp>
      <p:sp>
        <p:nvSpPr>
          <p:cNvPr id="3384" name="Google Shape;3384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5" name="Google Shape;3385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193"/>
          <p:cNvSpPr txBox="1"/>
          <p:nvPr>
            <p:ph idx="3" type="body"/>
          </p:nvPr>
        </p:nvSpPr>
        <p:spPr>
          <a:xfrm>
            <a:off x="175" y="1806125"/>
            <a:ext cx="9144000" cy="3100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 XP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 10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Linux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Solaris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Linux computers typically sends packets with these characteristics.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15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10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071" name="Google Shape;3071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2" name="Google Shape;3072;p1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15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/>
              <a:t>Warm-Up Quiz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work on a quiz that covers topics from each domain that we will cover in today’s lesson.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92" name="Google Shape;3392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run the following command. If the port 22 is open, which TCP flag is set on the response?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nmap -sS -p 22 192.168.12.7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3" name="Google Shape;3393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4" name="Google Shape;3394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194"/>
          <p:cNvSpPr txBox="1"/>
          <p:nvPr>
            <p:ph idx="3" type="body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ACK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SYN/ACK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URG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01" name="Google Shape;3401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run the following command. If the port 22 is open, which TCP flag is set on the response?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nmap -sS -p 22 192.168.12.7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2" name="Google Shape;3402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3" name="Google Shape;3403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195"/>
          <p:cNvSpPr txBox="1"/>
          <p:nvPr>
            <p:ph idx="3" type="body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ACK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SYN/ACK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RST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URG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The target machine will send an SYN/ACK packet in response to a SYN packet.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10" name="Google Shape;3410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netcat commands banner-grabs the HTTP server of a target machine?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1" name="Google Shape;3411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2" name="Google Shape;3412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96"/>
          <p:cNvSpPr txBox="1"/>
          <p:nvPr>
            <p:ph idx="3" type="body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</a:t>
            </a:r>
            <a:r>
              <a:rPr lang="en" sz="1800"/>
              <a:t>cat -lvp 2222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-v 192.168.12.8 80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-v192.168.12.8 8080 &lt; cat /etc/shadow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</a:t>
            </a:r>
            <a:r>
              <a:rPr lang="en" sz="1800"/>
              <a:t>cat 192.168.12.8 443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19" name="Google Shape;3419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netcat commands banner-grabs the HTTP server of a target machine?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0" name="Google Shape;3420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1" name="Google Shape;3421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197"/>
          <p:cNvSpPr txBox="1"/>
          <p:nvPr>
            <p:ph idx="3" type="body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-lvp 2222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ncat -v 192.168.12.8 80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-v192.168.12.8 8080 &lt; cat /etc/shadow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192.168.12.8 443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Only the second command connects to port 80 on the target machine.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28" name="Google Shape;3428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tools would an attacker use to poison a target’s ARP </a:t>
            </a:r>
            <a:r>
              <a:rPr lang="en"/>
              <a:t>cache</a:t>
            </a:r>
            <a:r>
              <a:rPr lang="en"/>
              <a:t>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9" name="Google Shape;3429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0" name="Google Shape;3430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198"/>
          <p:cNvSpPr txBox="1"/>
          <p:nvPr>
            <p:ph idx="3" type="body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Cain &amp; Abel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enum4linux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37" name="Google Shape;3437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tools would an attacker use to poison a target’s ARP cache?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8" name="Google Shape;3438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9" name="Google Shape;3439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199"/>
          <p:cNvSpPr txBox="1"/>
          <p:nvPr>
            <p:ph idx="3" type="body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Cain &amp; Abel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enum4linux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Cain &amp; Abel is the only tool on the list that can be used for ARP poisoning.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p20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“Background” Sub-Topic</a:t>
            </a:r>
            <a:endParaRPr/>
          </a:p>
        </p:txBody>
      </p:sp>
      <p:sp>
        <p:nvSpPr>
          <p:cNvPr id="3446" name="Google Shape;3446;p2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7" name="Google Shape;3447;p20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8" name="Google Shape;3448;p2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Topics Breakdown</a:t>
            </a:r>
            <a:endParaRPr/>
          </a:p>
        </p:txBody>
      </p:sp>
      <p:sp>
        <p:nvSpPr>
          <p:cNvPr id="3454" name="Google Shape;3454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5" name="Google Shape;3455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6" name="Google Shape;3456;p20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25" y="664625"/>
            <a:ext cx="6730458" cy="41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7" name="Google Shape;3457;p201"/>
          <p:cNvSpPr txBox="1"/>
          <p:nvPr/>
        </p:nvSpPr>
        <p:spPr>
          <a:xfrm>
            <a:off x="265675" y="765150"/>
            <a:ext cx="1873500" cy="4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Analysis / Assessment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Tools/ Systems/ Programs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Procedures/ Methodology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Regulations / Policy</a:t>
            </a:r>
            <a:endParaRPr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Domain 1: Background</a:t>
            </a:r>
            <a:endParaRPr/>
          </a:p>
        </p:txBody>
      </p:sp>
      <p:sp>
        <p:nvSpPr>
          <p:cNvPr id="3463" name="Google Shape;3463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3464" name="Google Shape;3464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5" name="Google Shape;3465;p2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20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technologies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Web technologies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 technologies 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Communication Protocols 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Malware Operations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Mobile technologies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Telecommunications Technologies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1500"/>
              </a:spcAft>
              <a:buSzPts val="1400"/>
              <a:buChar char="☐"/>
            </a:pPr>
            <a:r>
              <a:rPr lang="en"/>
              <a:t>Backups and archiving</a:t>
            </a:r>
            <a:endParaRPr/>
          </a:p>
        </p:txBody>
      </p:sp>
      <p:sp>
        <p:nvSpPr>
          <p:cNvPr id="3467" name="Google Shape;3467;p202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202"/>
          <p:cNvSpPr/>
          <p:nvPr/>
        </p:nvSpPr>
        <p:spPr>
          <a:xfrm>
            <a:off x="504575" y="1654500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202"/>
          <p:cNvSpPr/>
          <p:nvPr/>
        </p:nvSpPr>
        <p:spPr>
          <a:xfrm>
            <a:off x="504575" y="2062275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202"/>
          <p:cNvSpPr/>
          <p:nvPr/>
        </p:nvSpPr>
        <p:spPr>
          <a:xfrm>
            <a:off x="504575" y="2470038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202"/>
          <p:cNvSpPr/>
          <p:nvPr/>
        </p:nvSpPr>
        <p:spPr>
          <a:xfrm>
            <a:off x="504575" y="2877800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202"/>
          <p:cNvSpPr/>
          <p:nvPr/>
        </p:nvSpPr>
        <p:spPr>
          <a:xfrm>
            <a:off x="504575" y="3285575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202"/>
          <p:cNvSpPr/>
          <p:nvPr/>
        </p:nvSpPr>
        <p:spPr>
          <a:xfrm>
            <a:off x="504575" y="3705838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202"/>
          <p:cNvSpPr/>
          <p:nvPr/>
        </p:nvSpPr>
        <p:spPr>
          <a:xfrm>
            <a:off x="504575" y="4101113"/>
            <a:ext cx="218100" cy="2268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5" name="Google Shape;347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Domain 1: Background</a:t>
            </a:r>
            <a:endParaRPr/>
          </a:p>
        </p:txBody>
      </p:sp>
      <p:sp>
        <p:nvSpPr>
          <p:cNvPr id="3481" name="Google Shape;3481;p2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Covered In-Class:</a:t>
            </a:r>
            <a:endParaRPr/>
          </a:p>
        </p:txBody>
      </p:sp>
      <p:sp>
        <p:nvSpPr>
          <p:cNvPr id="3482" name="Google Shape;3482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3" name="Google Shape;3483;p2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20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technologies - </a:t>
            </a:r>
            <a:r>
              <a:rPr b="1" lang="en"/>
              <a:t>Networking 101, Networking Security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Web technologies - </a:t>
            </a:r>
            <a:r>
              <a:rPr b="1" lang="en"/>
              <a:t>Cyber 101, Web Development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 technologies - </a:t>
            </a:r>
            <a:r>
              <a:rPr b="1" lang="en"/>
              <a:t>Cyber 101, Networking 101, Operating Systems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Communication Protocols- </a:t>
            </a:r>
            <a:r>
              <a:rPr b="1" lang="en">
                <a:solidFill>
                  <a:schemeClr val="dk1"/>
                </a:solidFill>
              </a:rPr>
              <a:t>Networking 101, Networking Security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Malware Operations- </a:t>
            </a:r>
            <a:r>
              <a:rPr b="1" lang="en"/>
              <a:t>Penetration Testing, Web Vulnerabilities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Mobile technologies- </a:t>
            </a:r>
            <a:r>
              <a:rPr b="1" lang="en"/>
              <a:t>Not Covered</a:t>
            </a:r>
            <a:endParaRPr b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Telecommunications Technologies- </a:t>
            </a:r>
            <a:r>
              <a:rPr b="1" lang="en"/>
              <a:t>Not Covered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1500"/>
              </a:spcAft>
              <a:buSzPts val="1400"/>
              <a:buChar char="☐"/>
            </a:pPr>
            <a:r>
              <a:rPr lang="en"/>
              <a:t>Backups and archiving- </a:t>
            </a:r>
            <a:r>
              <a:rPr b="1" lang="en"/>
              <a:t>Linux System Administration</a:t>
            </a:r>
            <a:endParaRPr b="1"/>
          </a:p>
        </p:txBody>
      </p:sp>
      <p:sp>
        <p:nvSpPr>
          <p:cNvPr id="3485" name="Google Shape;3485;p203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203"/>
          <p:cNvSpPr/>
          <p:nvPr/>
        </p:nvSpPr>
        <p:spPr>
          <a:xfrm>
            <a:off x="504575" y="1654500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203"/>
          <p:cNvSpPr/>
          <p:nvPr/>
        </p:nvSpPr>
        <p:spPr>
          <a:xfrm>
            <a:off x="504575" y="2062275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203"/>
          <p:cNvSpPr/>
          <p:nvPr/>
        </p:nvSpPr>
        <p:spPr>
          <a:xfrm>
            <a:off x="504575" y="2470038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203"/>
          <p:cNvSpPr/>
          <p:nvPr/>
        </p:nvSpPr>
        <p:spPr>
          <a:xfrm>
            <a:off x="504575" y="2877800"/>
            <a:ext cx="2181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203"/>
          <p:cNvSpPr/>
          <p:nvPr/>
        </p:nvSpPr>
        <p:spPr>
          <a:xfrm>
            <a:off x="504575" y="3285575"/>
            <a:ext cx="218100" cy="2268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203"/>
          <p:cNvSpPr/>
          <p:nvPr/>
        </p:nvSpPr>
        <p:spPr>
          <a:xfrm>
            <a:off x="504575" y="3705838"/>
            <a:ext cx="218100" cy="2268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203"/>
          <p:cNvSpPr/>
          <p:nvPr/>
        </p:nvSpPr>
        <p:spPr>
          <a:xfrm>
            <a:off x="504575" y="4101113"/>
            <a:ext cx="218100" cy="2268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3" name="Google Shape;349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9" name="Google Shape;3079;p1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59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Warm-Up Quiz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OCTAVE &amp; OSSTMM</a:t>
            </a:r>
            <a:endParaRPr/>
          </a:p>
        </p:txBody>
      </p:sp>
      <p:sp>
        <p:nvSpPr>
          <p:cNvPr id="3499" name="Google Shape;3499;p2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covers the processes and methodologies of professional hackers, such as: </a:t>
            </a:r>
            <a:endParaRPr/>
          </a:p>
        </p:txBody>
      </p:sp>
      <p:sp>
        <p:nvSpPr>
          <p:cNvPr id="3500" name="Google Shape;3500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1" name="Google Shape;3501;p2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20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OCTAVE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OSSTMM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NIST SP 800-15 (Security Assessment Stages)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Pentesting Execution Standard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204"/>
          <p:cNvSpPr txBox="1"/>
          <p:nvPr/>
        </p:nvSpPr>
        <p:spPr>
          <a:xfrm>
            <a:off x="333750" y="3180325"/>
            <a:ext cx="8549700" cy="1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CEH exam does not require comprehensive knowledge of these methods, but you may be expected to enumerate their steps and identify what they’re used for.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OCTAVE</a:t>
            </a:r>
            <a:endParaRPr/>
          </a:p>
        </p:txBody>
      </p:sp>
      <p:sp>
        <p:nvSpPr>
          <p:cNvPr id="3509" name="Google Shape;3509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Operationally Critical Threat, Asset, and Vulnerability </a:t>
            </a:r>
            <a:r>
              <a:rPr b="1" lang="en"/>
              <a:t>Evaluation</a:t>
            </a:r>
            <a:endParaRPr b="1"/>
          </a:p>
        </p:txBody>
      </p:sp>
      <p:sp>
        <p:nvSpPr>
          <p:cNvPr id="3510" name="Google Shape;3510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1" name="Google Shape;3511;p2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205"/>
          <p:cNvSpPr txBox="1"/>
          <p:nvPr>
            <p:ph idx="3" type="body"/>
          </p:nvPr>
        </p:nvSpPr>
        <p:spPr>
          <a:xfrm>
            <a:off x="0" y="1167613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OCTAVE is a </a:t>
            </a:r>
            <a:r>
              <a:rPr i="1" lang="en" sz="1800"/>
              <a:t>high-live </a:t>
            </a:r>
            <a:r>
              <a:rPr lang="en" sz="1800"/>
              <a:t>risk assessment framework.</a:t>
            </a:r>
            <a:endParaRPr sz="1800"/>
          </a:p>
          <a:p>
            <a:pPr indent="-342900" lvl="0" marL="457200" rtl="0" algn="l"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is designed for usage by small, cross-departmental teams consisting of IT, Security and Business representatives. </a:t>
            </a:r>
            <a:endParaRPr sz="1800"/>
          </a:p>
          <a:p>
            <a:pPr indent="-342900" lvl="0" marL="457200" rtl="0" algn="l"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Encourages teams to think of their organization in terms of </a:t>
            </a:r>
            <a:r>
              <a:rPr b="1" i="1" lang="en" sz="1800"/>
              <a:t>views</a:t>
            </a:r>
            <a:r>
              <a:rPr i="1" lang="en" sz="1800"/>
              <a:t>,</a:t>
            </a:r>
            <a:r>
              <a:rPr lang="en" sz="1800"/>
              <a:t> where each view consists of threats, vulnerabilities, current practices etc. that could potential damage an business.  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2400"/>
              </a:spcBef>
              <a:spcAft>
                <a:spcPts val="2400"/>
              </a:spcAft>
              <a:buSzPts val="1800"/>
              <a:buChar char="○"/>
            </a:pPr>
            <a:r>
              <a:rPr b="1" lang="en" sz="1800"/>
              <a:t>OCTAVE</a:t>
            </a:r>
            <a:r>
              <a:rPr lang="en" sz="1800"/>
              <a:t> differentiates between </a:t>
            </a:r>
            <a:r>
              <a:rPr lang="en" sz="1800"/>
              <a:t>Organizational</a:t>
            </a:r>
            <a:r>
              <a:rPr lang="en" sz="1800"/>
              <a:t>  views and Technological views. 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OCTAVE</a:t>
            </a:r>
            <a:endParaRPr/>
          </a:p>
        </p:txBody>
      </p:sp>
      <p:sp>
        <p:nvSpPr>
          <p:cNvPr id="3518" name="Google Shape;3518;p2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Operationally Critical Threat, Asset, and Vulnerability Evaluation</a:t>
            </a:r>
            <a:endParaRPr/>
          </a:p>
        </p:txBody>
      </p:sp>
      <p:sp>
        <p:nvSpPr>
          <p:cNvPr id="3519" name="Google Shape;3519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0" name="Google Shape;3520;p2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20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Phase 1: Build Asset-Based Threat Profiles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(An Organizational View)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Identifying, classifying, and prioritizing </a:t>
            </a:r>
            <a:r>
              <a:rPr lang="en" sz="1800"/>
              <a:t>organizational assets, such as confidential records, intellectual property, etc. 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Phase 2: Identify Infrastructure Vulnerabilities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(A Technological View)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Identifying, classifying, and prioritizing technical assets, such as file servers.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Phase 3: Strategy and Plan Development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Determining the most relevant threats to the organization, based on their respective views.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OSSTMM</a:t>
            </a:r>
            <a:endParaRPr/>
          </a:p>
        </p:txBody>
      </p:sp>
      <p:sp>
        <p:nvSpPr>
          <p:cNvPr id="3527" name="Google Shape;3527;p2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 Source Security Testing Methodology Manual </a:t>
            </a:r>
            <a:endParaRPr b="1"/>
          </a:p>
        </p:txBody>
      </p:sp>
      <p:sp>
        <p:nvSpPr>
          <p:cNvPr id="3528" name="Google Shape;3528;p2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9" name="Google Shape;3529;p2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20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 framework for how to conduct a security assessment.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Consists of six steps / levels that organizations commonly invest in protecting and auditing: 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Defining the Test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Data Network Security Testing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Human Security Testing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Physical Security Testing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Telecommunications</a:t>
            </a:r>
            <a:r>
              <a:rPr lang="en" sz="1800">
                <a:solidFill>
                  <a:schemeClr val="dk1"/>
                </a:solidFill>
              </a:rPr>
              <a:t> Security Testing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Wireless </a:t>
            </a:r>
            <a:r>
              <a:rPr lang="en" sz="1800">
                <a:solidFill>
                  <a:schemeClr val="dk1"/>
                </a:solidFill>
              </a:rPr>
              <a:t>Security</a:t>
            </a:r>
            <a:r>
              <a:rPr lang="en" sz="1800">
                <a:solidFill>
                  <a:schemeClr val="dk1"/>
                </a:solidFill>
              </a:rPr>
              <a:t> Testing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2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Hacking Process</a:t>
            </a:r>
            <a:endParaRPr/>
          </a:p>
        </p:txBody>
      </p:sp>
      <p:sp>
        <p:nvSpPr>
          <p:cNvPr id="3536" name="Google Shape;3536;p2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CEH holders work on pentesting teams. </a:t>
            </a:r>
            <a:endParaRPr/>
          </a:p>
        </p:txBody>
      </p:sp>
      <p:sp>
        <p:nvSpPr>
          <p:cNvPr id="3537" name="Google Shape;3537;p2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8" name="Google Shape;3538;p2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20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it is very useful to be </a:t>
            </a:r>
            <a:r>
              <a:rPr lang="en"/>
              <a:t>familiar</a:t>
            </a:r>
            <a:r>
              <a:rPr lang="en"/>
              <a:t> with the </a:t>
            </a:r>
            <a:r>
              <a:rPr b="1" lang="en"/>
              <a:t>Pentesting Execution Standard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Pre-Engagement Interactions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Intelligence Gathering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Threat Modeling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Vulnerability Analysis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Exploitation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Post-Exploitation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Reporting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CEH exam tests </a:t>
            </a:r>
            <a:r>
              <a:rPr lang="en"/>
              <a:t>candidates</a:t>
            </a:r>
            <a:r>
              <a:rPr lang="en"/>
              <a:t> knowledge on which tasks correspond to which phases.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example: Port Scanning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2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</a:t>
            </a:r>
            <a:endParaRPr/>
          </a:p>
        </p:txBody>
      </p:sp>
      <p:sp>
        <p:nvSpPr>
          <p:cNvPr id="3545" name="Google Shape;3545;p2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 Background / Technical Foundations questions evaluate your knowledge of which tasks are performed </a:t>
            </a:r>
            <a:r>
              <a:rPr lang="en"/>
              <a:t>during</a:t>
            </a:r>
            <a:r>
              <a:rPr lang="en"/>
              <a:t> which PTES phases of an engagement. </a:t>
            </a:r>
            <a:endParaRPr/>
          </a:p>
        </p:txBody>
      </p:sp>
      <p:sp>
        <p:nvSpPr>
          <p:cNvPr id="3546" name="Google Shape;3546;p2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7" name="Google Shape;3547;p209"/>
          <p:cNvSpPr txBox="1"/>
          <p:nvPr>
            <p:ph idx="3" type="body"/>
          </p:nvPr>
        </p:nvSpPr>
        <p:spPr>
          <a:xfrm>
            <a:off x="175" y="1786475"/>
            <a:ext cx="9144000" cy="3120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example: you’ll be expected to know that host discovery is performed as part of intelligence gathering, not exploitation.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may be asked if DNS Reconnaissance is performed during the Exploitation. (</a:t>
            </a:r>
            <a:r>
              <a:rPr i="1" lang="en" sz="1600"/>
              <a:t>It typically is not.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In the next exercise, you will determine at what point in an engagement recently discovered attackers are in the attack cycle. 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On the job, Blue Teams commonly use this information to identify which hackers are closest to exploitation and post-exploitation. </a:t>
            </a:r>
            <a:endParaRPr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p21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10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553" name="Google Shape;3553;p2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4" name="Google Shape;3554;p2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21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/>
              <a:t>Matching Tasks to Phases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this activity, y</a:t>
            </a:r>
            <a:r>
              <a:rPr lang="en" sz="1600">
                <a:solidFill>
                  <a:schemeClr val="dk1"/>
                </a:solidFill>
              </a:rPr>
              <a:t>ou will determine at what point in an engagement recently discovered attackers are in the attack cycle.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2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1" name="Google Shape;3561;p2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211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Matching Tasks to Phases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2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568" name="Google Shape;3568;p2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569" name="Google Shape;3569;p2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0" name="Google Shape;3570;p2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212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1. </a:t>
            </a:r>
            <a:r>
              <a:rPr b="1" lang="en" sz="1800"/>
              <a:t>An unidentified machine on the corporate intranet has been sending requests for lists of usernames to all administrative servers on the network. 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577" name="Google Shape;3577;p2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578" name="Google Shape;3578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9" name="Google Shape;3579;p2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213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1. An unidentified machine on the corporate intranet has been sending requests for lists of usernames to all administrative servers on the network. 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This occurs during the </a:t>
            </a:r>
            <a:r>
              <a:rPr b="1" lang="en" sz="1800">
                <a:highlight>
                  <a:srgbClr val="FFFF00"/>
                </a:highlight>
              </a:rPr>
              <a:t>Information Gathering. 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However, if the attacker is performing reconnaissance on an </a:t>
            </a:r>
            <a:r>
              <a:rPr i="1" lang="en" sz="1800"/>
              <a:t>internal </a:t>
            </a:r>
            <a:r>
              <a:rPr lang="en" sz="1800"/>
              <a:t>network, they’ve already managed to exploit at least one machine.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This means they are already in the organization and should be promptly containing.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086" name="Google Shape;3086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 of hacker is considered unethical?</a:t>
            </a:r>
            <a:endParaRPr/>
          </a:p>
        </p:txBody>
      </p:sp>
      <p:sp>
        <p:nvSpPr>
          <p:cNvPr id="3087" name="Google Shape;3087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8" name="Google Shape;3088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1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White Hat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Grey Hat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Black Hat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Blue Hat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586" name="Google Shape;3586;p2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587" name="Google Shape;3587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8" name="Google Shape;3588;p2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214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2. The SOC team noticed that an administrative server on the private network has been sending HTTP traffic from port 8080, but IT says they only run HTTP on port 80. 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595" name="Google Shape;3595;p2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596" name="Google Shape;3596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7" name="Google Shape;3597;p2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215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2. The SOC team noticed that an administrative server on the private network has been sending HTTP traffic from port 8080, but IT says they only run HTTP on port 80. 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This most likely indicates that the attacker has infiltrated the network, started their own HTTP in the admin machine and began exfiltrating data.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This occurs in the </a:t>
            </a:r>
            <a:r>
              <a:rPr b="1" lang="en" sz="1800">
                <a:highlight>
                  <a:srgbClr val="FFFF00"/>
                </a:highlight>
              </a:rPr>
              <a:t>Post-Exploitation phase. 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04" name="Google Shape;3604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05" name="Google Shape;3605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6" name="Google Shape;3606;p2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216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</a:t>
            </a:r>
            <a:r>
              <a:rPr i="1" lang="en" sz="1800"/>
              <a:t>X Corp</a:t>
            </a:r>
            <a:r>
              <a:rPr b="1" i="1" lang="en" sz="1800"/>
              <a:t> </a:t>
            </a:r>
            <a:r>
              <a:rPr lang="en" sz="1800"/>
              <a:t>tunnels all traffic to and from the corporate intranet through a VPN server. This VPN server has been hit with numerous Nmap scans from the same IP this week.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13" name="Google Shape;3613;p2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14" name="Google Shape;3614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5" name="Google Shape;3615;p2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217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</a:t>
            </a:r>
            <a:r>
              <a:rPr i="1" lang="en" sz="1800"/>
              <a:t>X Corp</a:t>
            </a:r>
            <a:r>
              <a:rPr b="1" i="1" lang="en" sz="1800"/>
              <a:t> </a:t>
            </a:r>
            <a:r>
              <a:rPr lang="en" sz="1800"/>
              <a:t>tunnels all traffic to and from the corporate intranet through a VPN server. This VPN server has been hit with numerous Nmap scans from the same IP this week.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These actions occur during the </a:t>
            </a:r>
            <a:r>
              <a:rPr b="1" lang="en" sz="1800">
                <a:highlight>
                  <a:srgbClr val="FFFF00"/>
                </a:highlight>
              </a:rPr>
              <a:t>Intelligence Gathering </a:t>
            </a:r>
            <a:r>
              <a:rPr lang="en" sz="1800">
                <a:highlight>
                  <a:srgbClr val="FFFF00"/>
                </a:highlight>
              </a:rPr>
              <a:t>phase.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2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22" name="Google Shape;3622;p2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23" name="Google Shape;3623;p2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4" name="Google Shape;3624;p2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5" name="Google Shape;3625;p218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The VPN server has SSH enabled. The logs indicate someone has attempted to brute-force the SSH server recently, but has not yet managed to break in.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2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31" name="Google Shape;3631;p2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32" name="Google Shape;3632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3" name="Google Shape;3633;p2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p219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The VPN server has SSH enabled. The logs indicate someone has attempted to brute-force the SSH server recently, but has not yet managed to break in.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This occurs during the </a:t>
            </a:r>
            <a:r>
              <a:rPr b="1" lang="en" sz="1800">
                <a:highlight>
                  <a:srgbClr val="FFFF00"/>
                </a:highlight>
              </a:rPr>
              <a:t>Exploitation </a:t>
            </a:r>
            <a:r>
              <a:rPr lang="en" sz="1800">
                <a:highlight>
                  <a:srgbClr val="FFFF00"/>
                </a:highlight>
              </a:rPr>
              <a:t>phase of an attack.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40" name="Google Shape;3640;p2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41" name="Google Shape;3641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2" name="Google Shape;3642;p2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3" name="Google Shape;3643;p220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 A user of </a:t>
            </a:r>
            <a:r>
              <a:rPr i="1" lang="en" sz="1800"/>
              <a:t>X Corp’s </a:t>
            </a:r>
            <a:r>
              <a:rPr lang="en" sz="1800"/>
              <a:t>public website recently reported that someone had hacked into their account and changed their profile information, including their password.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2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49" name="Google Shape;3649;p2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50" name="Google Shape;3650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1" name="Google Shape;3651;p2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221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 A user of </a:t>
            </a:r>
            <a:r>
              <a:rPr i="1" lang="en" sz="1800"/>
              <a:t>X Corp’s </a:t>
            </a:r>
            <a:r>
              <a:rPr lang="en" sz="1800"/>
              <a:t>public website recently reported that someone had hacked into their account and changed their profile information, including their password.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This occurs during the </a:t>
            </a:r>
            <a:r>
              <a:rPr b="1" lang="en" sz="1800">
                <a:highlight>
                  <a:srgbClr val="FFFF00"/>
                </a:highlight>
              </a:rPr>
              <a:t>Exploitation </a:t>
            </a:r>
            <a:r>
              <a:rPr lang="en" sz="1800">
                <a:highlight>
                  <a:srgbClr val="FFFF00"/>
                </a:highlight>
              </a:rPr>
              <a:t>and </a:t>
            </a:r>
            <a:r>
              <a:rPr b="1" lang="en" sz="1800">
                <a:highlight>
                  <a:srgbClr val="FFFF00"/>
                </a:highlight>
              </a:rPr>
              <a:t>Post-Exploitation </a:t>
            </a:r>
            <a:r>
              <a:rPr lang="en" sz="1800">
                <a:highlight>
                  <a:srgbClr val="FFFF00"/>
                </a:highlight>
              </a:rPr>
              <a:t>phases of an attack.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6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2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Protocols</a:t>
            </a:r>
            <a:endParaRPr/>
          </a:p>
        </p:txBody>
      </p:sp>
      <p:sp>
        <p:nvSpPr>
          <p:cNvPr id="3658" name="Google Shape;3658;p2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9" name="Google Shape;3659;p22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0" name="Google Shape;3660;p2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2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Protocols</a:t>
            </a:r>
            <a:endParaRPr/>
          </a:p>
        </p:txBody>
      </p:sp>
      <p:sp>
        <p:nvSpPr>
          <p:cNvPr id="3666" name="Google Shape;3666;p2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Fundamental networking knowledge </a:t>
            </a:r>
            <a:r>
              <a:rPr lang="en"/>
              <a:t>accounts for the bulk of the remaining Background domain. </a:t>
            </a:r>
            <a:endParaRPr/>
          </a:p>
        </p:txBody>
      </p:sp>
      <p:sp>
        <p:nvSpPr>
          <p:cNvPr id="3667" name="Google Shape;3667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8" name="Google Shape;3668;p2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223"/>
          <p:cNvSpPr txBox="1"/>
          <p:nvPr>
            <p:ph idx="3" type="body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We’ve covered this content in Networks 101, Web and Web Vulnerabilities and Pentesting.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We’ll continue with a review of: 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Layers of the OSI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Common Protocols and their Use Cases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095" name="Google Shape;3095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 of hacker is considered unethical?</a:t>
            </a:r>
            <a:endParaRPr/>
          </a:p>
        </p:txBody>
      </p:sp>
      <p:sp>
        <p:nvSpPr>
          <p:cNvPr id="3096" name="Google Shape;3096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7" name="Google Shape;3097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16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White Hat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Grey Hat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Black Hat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Blue Hat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Black Hats are unethical, with explicitly malicious intent. 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White Hats are synonymous with ethical hackers.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Grey Hats do not care if they act ethically or unethically.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</a:t>
            </a:r>
            <a:r>
              <a:rPr lang="en"/>
              <a:t>Revisited</a:t>
            </a:r>
            <a:endParaRPr/>
          </a:p>
        </p:txBody>
      </p:sp>
      <p:sp>
        <p:nvSpPr>
          <p:cNvPr id="3675" name="Google Shape;3675;p2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provides a framework to categorize and conceptualize the overwhelming volume of ports and protocols. </a:t>
            </a:r>
            <a:endParaRPr/>
          </a:p>
        </p:txBody>
      </p:sp>
      <p:sp>
        <p:nvSpPr>
          <p:cNvPr id="3676" name="Google Shape;3676;p2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224"/>
          <p:cNvSpPr/>
          <p:nvPr/>
        </p:nvSpPr>
        <p:spPr>
          <a:xfrm>
            <a:off x="356100" y="3461428"/>
            <a:ext cx="4801200" cy="1212900"/>
          </a:xfrm>
          <a:prstGeom prst="cube">
            <a:avLst>
              <a:gd fmla="val 79128" name="adj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1: Physical</a:t>
            </a:r>
            <a:endParaRPr/>
          </a:p>
        </p:txBody>
      </p:sp>
      <p:sp>
        <p:nvSpPr>
          <p:cNvPr id="3678" name="Google Shape;3678;p224"/>
          <p:cNvSpPr/>
          <p:nvPr/>
        </p:nvSpPr>
        <p:spPr>
          <a:xfrm>
            <a:off x="356100" y="3157081"/>
            <a:ext cx="4801200" cy="1212900"/>
          </a:xfrm>
          <a:prstGeom prst="cube">
            <a:avLst>
              <a:gd fmla="val 79128" name="adj"/>
            </a:avLst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2: Data Link</a:t>
            </a:r>
            <a:endParaRPr/>
          </a:p>
        </p:txBody>
      </p:sp>
      <p:sp>
        <p:nvSpPr>
          <p:cNvPr id="3679" name="Google Shape;3679;p224"/>
          <p:cNvSpPr/>
          <p:nvPr/>
        </p:nvSpPr>
        <p:spPr>
          <a:xfrm>
            <a:off x="356100" y="2839860"/>
            <a:ext cx="4801200" cy="1212900"/>
          </a:xfrm>
          <a:prstGeom prst="cube">
            <a:avLst>
              <a:gd fmla="val 79128" name="adj"/>
            </a:avLst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3: Network</a:t>
            </a:r>
            <a:endParaRPr/>
          </a:p>
        </p:txBody>
      </p:sp>
      <p:sp>
        <p:nvSpPr>
          <p:cNvPr id="3680" name="Google Shape;3680;p224"/>
          <p:cNvSpPr/>
          <p:nvPr/>
        </p:nvSpPr>
        <p:spPr>
          <a:xfrm>
            <a:off x="356100" y="2508939"/>
            <a:ext cx="4801200" cy="1212900"/>
          </a:xfrm>
          <a:prstGeom prst="cube">
            <a:avLst>
              <a:gd fmla="val 79128" name="adj"/>
            </a:avLst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4: Transport</a:t>
            </a:r>
            <a:endParaRPr/>
          </a:p>
        </p:txBody>
      </p:sp>
      <p:sp>
        <p:nvSpPr>
          <p:cNvPr id="3681" name="Google Shape;3681;p224"/>
          <p:cNvSpPr/>
          <p:nvPr/>
        </p:nvSpPr>
        <p:spPr>
          <a:xfrm>
            <a:off x="356100" y="2185542"/>
            <a:ext cx="4801200" cy="1212900"/>
          </a:xfrm>
          <a:prstGeom prst="cube">
            <a:avLst>
              <a:gd fmla="val 79128" name="adj"/>
            </a:avLst>
          </a:prstGeom>
          <a:solidFill>
            <a:srgbClr val="4FA7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5: Session</a:t>
            </a:r>
            <a:endParaRPr/>
          </a:p>
        </p:txBody>
      </p:sp>
      <p:sp>
        <p:nvSpPr>
          <p:cNvPr id="3682" name="Google Shape;3682;p224"/>
          <p:cNvSpPr/>
          <p:nvPr/>
        </p:nvSpPr>
        <p:spPr>
          <a:xfrm>
            <a:off x="356100" y="1879996"/>
            <a:ext cx="4801200" cy="1212900"/>
          </a:xfrm>
          <a:prstGeom prst="cube">
            <a:avLst>
              <a:gd fmla="val 79128" name="adj"/>
            </a:avLst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6: Presentation</a:t>
            </a:r>
            <a:endParaRPr/>
          </a:p>
        </p:txBody>
      </p:sp>
      <p:sp>
        <p:nvSpPr>
          <p:cNvPr id="3683" name="Google Shape;3683;p224"/>
          <p:cNvSpPr/>
          <p:nvPr/>
        </p:nvSpPr>
        <p:spPr>
          <a:xfrm>
            <a:off x="356100" y="1534675"/>
            <a:ext cx="4801200" cy="1212900"/>
          </a:xfrm>
          <a:prstGeom prst="cube">
            <a:avLst>
              <a:gd fmla="val 79128" name="adj"/>
            </a:avLst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7: Application</a:t>
            </a:r>
            <a:endParaRPr/>
          </a:p>
        </p:txBody>
      </p:sp>
      <p:sp>
        <p:nvSpPr>
          <p:cNvPr id="3684" name="Google Shape;3684;p224"/>
          <p:cNvSpPr txBox="1"/>
          <p:nvPr>
            <p:ph idx="3" type="body"/>
          </p:nvPr>
        </p:nvSpPr>
        <p:spPr>
          <a:xfrm>
            <a:off x="5079300" y="1534675"/>
            <a:ext cx="4077000" cy="2141100"/>
          </a:xfrm>
          <a:prstGeom prst="rect">
            <a:avLst/>
          </a:prstGeom>
        </p:spPr>
        <p:txBody>
          <a:bodyPr anchorCtr="0" anchor="t" bIns="731500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The OSI Model depicts the travel of communication through 7 layers, slowly growing the data frame to incorporate aspects like protocol information, security measures, and other pertinent information. </a:t>
            </a:r>
            <a:endParaRPr sz="1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2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OSI Model Revisited</a:t>
            </a:r>
            <a:endParaRPr/>
          </a:p>
        </p:txBody>
      </p:sp>
      <p:sp>
        <p:nvSpPr>
          <p:cNvPr id="3690" name="Google Shape;3690;p2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25"/>
          <p:cNvSpPr txBox="1"/>
          <p:nvPr/>
        </p:nvSpPr>
        <p:spPr>
          <a:xfrm>
            <a:off x="2224763" y="1332513"/>
            <a:ext cx="1444800" cy="3549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2" name="Google Shape;3692;p225"/>
          <p:cNvSpPr txBox="1"/>
          <p:nvPr/>
        </p:nvSpPr>
        <p:spPr>
          <a:xfrm>
            <a:off x="2224763" y="1733838"/>
            <a:ext cx="1444800" cy="3549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3" name="Google Shape;3693;p225"/>
          <p:cNvSpPr txBox="1"/>
          <p:nvPr/>
        </p:nvSpPr>
        <p:spPr>
          <a:xfrm>
            <a:off x="2224763" y="2180788"/>
            <a:ext cx="1444800" cy="354900"/>
          </a:xfrm>
          <a:prstGeom prst="rect">
            <a:avLst/>
          </a:prstGeom>
          <a:solidFill>
            <a:srgbClr val="4FA7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4" name="Google Shape;3694;p225"/>
          <p:cNvSpPr txBox="1"/>
          <p:nvPr/>
        </p:nvSpPr>
        <p:spPr>
          <a:xfrm>
            <a:off x="2224763" y="2613675"/>
            <a:ext cx="1444800" cy="3549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5" name="Google Shape;3695;p225"/>
          <p:cNvSpPr txBox="1"/>
          <p:nvPr/>
        </p:nvSpPr>
        <p:spPr>
          <a:xfrm>
            <a:off x="2224763" y="3039550"/>
            <a:ext cx="1444800" cy="354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6" name="Google Shape;3696;p225"/>
          <p:cNvSpPr txBox="1"/>
          <p:nvPr/>
        </p:nvSpPr>
        <p:spPr>
          <a:xfrm>
            <a:off x="2224763" y="3447838"/>
            <a:ext cx="1444800" cy="3549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7" name="Google Shape;3697;p225"/>
          <p:cNvSpPr txBox="1"/>
          <p:nvPr/>
        </p:nvSpPr>
        <p:spPr>
          <a:xfrm>
            <a:off x="2224763" y="3877238"/>
            <a:ext cx="1444800" cy="354900"/>
          </a:xfrm>
          <a:prstGeom prst="rect">
            <a:avLst/>
          </a:prstGeom>
          <a:solidFill>
            <a:srgbClr val="CC441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8" name="Google Shape;3698;p225"/>
          <p:cNvSpPr txBox="1"/>
          <p:nvPr/>
        </p:nvSpPr>
        <p:spPr>
          <a:xfrm>
            <a:off x="5087538" y="1341313"/>
            <a:ext cx="1444800" cy="3549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9" name="Google Shape;3699;p225"/>
          <p:cNvSpPr txBox="1"/>
          <p:nvPr/>
        </p:nvSpPr>
        <p:spPr>
          <a:xfrm>
            <a:off x="5087538" y="1742638"/>
            <a:ext cx="1444800" cy="3549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0" name="Google Shape;3700;p225"/>
          <p:cNvSpPr txBox="1"/>
          <p:nvPr/>
        </p:nvSpPr>
        <p:spPr>
          <a:xfrm>
            <a:off x="5087538" y="2189588"/>
            <a:ext cx="1444800" cy="354900"/>
          </a:xfrm>
          <a:prstGeom prst="rect">
            <a:avLst/>
          </a:prstGeom>
          <a:solidFill>
            <a:srgbClr val="4FA7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1" name="Google Shape;3701;p225"/>
          <p:cNvSpPr txBox="1"/>
          <p:nvPr/>
        </p:nvSpPr>
        <p:spPr>
          <a:xfrm>
            <a:off x="5087538" y="2622475"/>
            <a:ext cx="1444800" cy="3549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2" name="Google Shape;3702;p225"/>
          <p:cNvSpPr txBox="1"/>
          <p:nvPr/>
        </p:nvSpPr>
        <p:spPr>
          <a:xfrm>
            <a:off x="5087538" y="3048350"/>
            <a:ext cx="1444800" cy="354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3" name="Google Shape;3703;p225"/>
          <p:cNvSpPr txBox="1"/>
          <p:nvPr/>
        </p:nvSpPr>
        <p:spPr>
          <a:xfrm>
            <a:off x="5087538" y="3456638"/>
            <a:ext cx="1444800" cy="3549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4" name="Google Shape;3704;p225"/>
          <p:cNvSpPr txBox="1"/>
          <p:nvPr/>
        </p:nvSpPr>
        <p:spPr>
          <a:xfrm>
            <a:off x="5087538" y="3886038"/>
            <a:ext cx="1444800" cy="354900"/>
          </a:xfrm>
          <a:prstGeom prst="rect">
            <a:avLst/>
          </a:prstGeom>
          <a:solidFill>
            <a:srgbClr val="CC441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05" name="Google Shape;3705;p225"/>
          <p:cNvCxnSpPr/>
          <p:nvPr/>
        </p:nvCxnSpPr>
        <p:spPr>
          <a:xfrm>
            <a:off x="3882025" y="1379975"/>
            <a:ext cx="0" cy="147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6" name="Google Shape;3706;p225"/>
          <p:cNvCxnSpPr/>
          <p:nvPr/>
        </p:nvCxnSpPr>
        <p:spPr>
          <a:xfrm>
            <a:off x="3882000" y="2850275"/>
            <a:ext cx="0" cy="135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7" name="Google Shape;3707;p225"/>
          <p:cNvCxnSpPr/>
          <p:nvPr/>
        </p:nvCxnSpPr>
        <p:spPr>
          <a:xfrm>
            <a:off x="3882025" y="4204475"/>
            <a:ext cx="1077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8" name="Google Shape;3708;p225"/>
          <p:cNvCxnSpPr/>
          <p:nvPr/>
        </p:nvCxnSpPr>
        <p:spPr>
          <a:xfrm rot="10800000">
            <a:off x="4959050" y="2734175"/>
            <a:ext cx="0" cy="1470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9" name="Google Shape;3709;p225"/>
          <p:cNvCxnSpPr/>
          <p:nvPr/>
        </p:nvCxnSpPr>
        <p:spPr>
          <a:xfrm rot="10800000">
            <a:off x="4959025" y="1379975"/>
            <a:ext cx="0" cy="1354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0" name="Google Shape;3710;p225"/>
          <p:cNvSpPr/>
          <p:nvPr/>
        </p:nvSpPr>
        <p:spPr>
          <a:xfrm>
            <a:off x="1999250" y="386894"/>
            <a:ext cx="1895832" cy="8130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1</a:t>
            </a:r>
            <a:endParaRPr/>
          </a:p>
        </p:txBody>
      </p:sp>
      <p:sp>
        <p:nvSpPr>
          <p:cNvPr id="3711" name="Google Shape;3711;p225"/>
          <p:cNvSpPr/>
          <p:nvPr/>
        </p:nvSpPr>
        <p:spPr>
          <a:xfrm>
            <a:off x="4862038" y="404694"/>
            <a:ext cx="1895832" cy="8130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2</a:t>
            </a:r>
            <a:endParaRPr/>
          </a:p>
        </p:txBody>
      </p:sp>
      <p:sp>
        <p:nvSpPr>
          <p:cNvPr id="3712" name="Google Shape;3712;p225"/>
          <p:cNvSpPr txBox="1"/>
          <p:nvPr/>
        </p:nvSpPr>
        <p:spPr>
          <a:xfrm>
            <a:off x="910678" y="1454599"/>
            <a:ext cx="7587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3" name="Google Shape;3713;p225"/>
          <p:cNvSpPr txBox="1"/>
          <p:nvPr/>
        </p:nvSpPr>
        <p:spPr>
          <a:xfrm>
            <a:off x="910678" y="2660811"/>
            <a:ext cx="7587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4" name="Google Shape;3714;p225"/>
          <p:cNvSpPr txBox="1"/>
          <p:nvPr/>
        </p:nvSpPr>
        <p:spPr>
          <a:xfrm>
            <a:off x="910613" y="3835615"/>
            <a:ext cx="7587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5" name="Google Shape;3715;p225"/>
          <p:cNvSpPr/>
          <p:nvPr/>
        </p:nvSpPr>
        <p:spPr>
          <a:xfrm>
            <a:off x="1711092" y="2653743"/>
            <a:ext cx="1764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16" name="Google Shape;3716;p225"/>
          <p:cNvSpPr/>
          <p:nvPr/>
        </p:nvSpPr>
        <p:spPr>
          <a:xfrm>
            <a:off x="692461" y="2660811"/>
            <a:ext cx="1764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17" name="Google Shape;3717;p225"/>
          <p:cNvSpPr/>
          <p:nvPr/>
        </p:nvSpPr>
        <p:spPr>
          <a:xfrm>
            <a:off x="1711027" y="3835615"/>
            <a:ext cx="1764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18" name="Google Shape;3718;p225"/>
          <p:cNvSpPr/>
          <p:nvPr/>
        </p:nvSpPr>
        <p:spPr>
          <a:xfrm>
            <a:off x="692396" y="3835615"/>
            <a:ext cx="1764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19" name="Google Shape;3719;p225"/>
          <p:cNvSpPr/>
          <p:nvPr/>
        </p:nvSpPr>
        <p:spPr>
          <a:xfrm>
            <a:off x="1929248" y="3835615"/>
            <a:ext cx="831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0" name="Google Shape;3720;p225"/>
          <p:cNvSpPr/>
          <p:nvPr/>
        </p:nvSpPr>
        <p:spPr>
          <a:xfrm>
            <a:off x="567500" y="3835615"/>
            <a:ext cx="831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1" name="Google Shape;3721;p225"/>
          <p:cNvCxnSpPr>
            <a:stCxn id="3697" idx="2"/>
          </p:cNvCxnSpPr>
          <p:nvPr/>
        </p:nvCxnSpPr>
        <p:spPr>
          <a:xfrm>
            <a:off x="2947163" y="4232138"/>
            <a:ext cx="0" cy="42360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2" name="Google Shape;3722;p225"/>
          <p:cNvCxnSpPr>
            <a:stCxn id="3704" idx="2"/>
          </p:cNvCxnSpPr>
          <p:nvPr/>
        </p:nvCxnSpPr>
        <p:spPr>
          <a:xfrm>
            <a:off x="5809938" y="4240938"/>
            <a:ext cx="0" cy="40830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3" name="Google Shape;3723;p225"/>
          <p:cNvCxnSpPr/>
          <p:nvPr/>
        </p:nvCxnSpPr>
        <p:spPr>
          <a:xfrm>
            <a:off x="644850" y="4642925"/>
            <a:ext cx="7480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4" name="Google Shape;3724;p225"/>
          <p:cNvSpPr txBox="1"/>
          <p:nvPr/>
        </p:nvSpPr>
        <p:spPr>
          <a:xfrm>
            <a:off x="0" y="4196825"/>
            <a:ext cx="25020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Frame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Additional data  in the Frame is added for security, addressing, etc.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5" name="Google Shape;3725;p225"/>
          <p:cNvSpPr txBox="1"/>
          <p:nvPr/>
        </p:nvSpPr>
        <p:spPr>
          <a:xfrm>
            <a:off x="351775" y="1030525"/>
            <a:ext cx="1876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Only the actual user data is presented to the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6" name="Google Shape;3726;p225"/>
          <p:cNvSpPr txBox="1"/>
          <p:nvPr/>
        </p:nvSpPr>
        <p:spPr>
          <a:xfrm>
            <a:off x="7443028" y="1376124"/>
            <a:ext cx="7587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7" name="Google Shape;3727;p225"/>
          <p:cNvSpPr txBox="1"/>
          <p:nvPr/>
        </p:nvSpPr>
        <p:spPr>
          <a:xfrm>
            <a:off x="7443028" y="2653161"/>
            <a:ext cx="7587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8" name="Google Shape;3728;p225"/>
          <p:cNvSpPr txBox="1"/>
          <p:nvPr/>
        </p:nvSpPr>
        <p:spPr>
          <a:xfrm>
            <a:off x="7442963" y="3827965"/>
            <a:ext cx="7587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9" name="Google Shape;3729;p225"/>
          <p:cNvSpPr/>
          <p:nvPr/>
        </p:nvSpPr>
        <p:spPr>
          <a:xfrm>
            <a:off x="8243442" y="2646093"/>
            <a:ext cx="1764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30" name="Google Shape;3730;p225"/>
          <p:cNvSpPr/>
          <p:nvPr/>
        </p:nvSpPr>
        <p:spPr>
          <a:xfrm>
            <a:off x="7224811" y="2653161"/>
            <a:ext cx="1764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31" name="Google Shape;3731;p225"/>
          <p:cNvSpPr/>
          <p:nvPr/>
        </p:nvSpPr>
        <p:spPr>
          <a:xfrm>
            <a:off x="8243377" y="3827965"/>
            <a:ext cx="1764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32" name="Google Shape;3732;p225"/>
          <p:cNvSpPr/>
          <p:nvPr/>
        </p:nvSpPr>
        <p:spPr>
          <a:xfrm>
            <a:off x="7224746" y="3827965"/>
            <a:ext cx="1764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733" name="Google Shape;3733;p225"/>
          <p:cNvSpPr/>
          <p:nvPr/>
        </p:nvSpPr>
        <p:spPr>
          <a:xfrm>
            <a:off x="8461598" y="3827965"/>
            <a:ext cx="831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25"/>
          <p:cNvSpPr/>
          <p:nvPr/>
        </p:nvSpPr>
        <p:spPr>
          <a:xfrm>
            <a:off x="7099850" y="3827965"/>
            <a:ext cx="83100" cy="2853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225"/>
          <p:cNvSpPr txBox="1"/>
          <p:nvPr/>
        </p:nvSpPr>
        <p:spPr>
          <a:xfrm>
            <a:off x="6532350" y="4189175"/>
            <a:ext cx="25020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Frame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Eg. Profibus, DeviceNet, Ethernet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6" name="Google Shape;3736;p225"/>
          <p:cNvSpPr txBox="1"/>
          <p:nvPr/>
        </p:nvSpPr>
        <p:spPr>
          <a:xfrm>
            <a:off x="6884075" y="1733850"/>
            <a:ext cx="1876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Only the user data is presented to the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7" name="Google Shape;3737;p225"/>
          <p:cNvSpPr txBox="1"/>
          <p:nvPr/>
        </p:nvSpPr>
        <p:spPr>
          <a:xfrm>
            <a:off x="3882000" y="4354050"/>
            <a:ext cx="20439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Network Cable</a:t>
            </a: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OSI Model Revisited</a:t>
            </a:r>
            <a:endParaRPr/>
          </a:p>
        </p:txBody>
      </p:sp>
      <p:sp>
        <p:nvSpPr>
          <p:cNvPr id="3743" name="Google Shape;3743;p226"/>
          <p:cNvSpPr/>
          <p:nvPr/>
        </p:nvSpPr>
        <p:spPr>
          <a:xfrm>
            <a:off x="210925" y="3434464"/>
            <a:ext cx="3522600" cy="890700"/>
          </a:xfrm>
          <a:prstGeom prst="cube">
            <a:avLst>
              <a:gd fmla="val 85571" name="adj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1: Physical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4" name="Google Shape;3744;p226"/>
          <p:cNvSpPr/>
          <p:nvPr/>
        </p:nvSpPr>
        <p:spPr>
          <a:xfrm>
            <a:off x="1381625" y="3597833"/>
            <a:ext cx="210900" cy="56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5" name="Google Shape;3745;p226"/>
          <p:cNvSpPr/>
          <p:nvPr/>
        </p:nvSpPr>
        <p:spPr>
          <a:xfrm>
            <a:off x="210925" y="3072669"/>
            <a:ext cx="3522600" cy="890700"/>
          </a:xfrm>
          <a:prstGeom prst="cube">
            <a:avLst>
              <a:gd fmla="val 85571" name="adj"/>
            </a:avLst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6" name="Google Shape;3746;p226"/>
          <p:cNvSpPr/>
          <p:nvPr/>
        </p:nvSpPr>
        <p:spPr>
          <a:xfrm>
            <a:off x="1381625" y="3251158"/>
            <a:ext cx="210900" cy="56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7" name="Google Shape;3747;p226"/>
          <p:cNvSpPr/>
          <p:nvPr/>
        </p:nvSpPr>
        <p:spPr>
          <a:xfrm>
            <a:off x="210925" y="2725346"/>
            <a:ext cx="3522600" cy="890700"/>
          </a:xfrm>
          <a:prstGeom prst="cube">
            <a:avLst>
              <a:gd fmla="val 85571" name="adj"/>
            </a:avLst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8" name="Google Shape;3748;p226"/>
          <p:cNvSpPr/>
          <p:nvPr/>
        </p:nvSpPr>
        <p:spPr>
          <a:xfrm>
            <a:off x="1381625" y="2902571"/>
            <a:ext cx="210900" cy="56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9" name="Google Shape;3749;p226"/>
          <p:cNvSpPr/>
          <p:nvPr/>
        </p:nvSpPr>
        <p:spPr>
          <a:xfrm>
            <a:off x="210925" y="2360456"/>
            <a:ext cx="3522600" cy="890700"/>
          </a:xfrm>
          <a:prstGeom prst="cube">
            <a:avLst>
              <a:gd fmla="val 85571" name="adj"/>
            </a:avLst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0" name="Google Shape;3750;p226"/>
          <p:cNvSpPr/>
          <p:nvPr/>
        </p:nvSpPr>
        <p:spPr>
          <a:xfrm>
            <a:off x="1381625" y="2523821"/>
            <a:ext cx="210900" cy="56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p226"/>
          <p:cNvSpPr/>
          <p:nvPr/>
        </p:nvSpPr>
        <p:spPr>
          <a:xfrm>
            <a:off x="210925" y="1942317"/>
            <a:ext cx="3522600" cy="890700"/>
          </a:xfrm>
          <a:prstGeom prst="cube">
            <a:avLst>
              <a:gd fmla="val 85571" name="adj"/>
            </a:avLst>
          </a:prstGeom>
          <a:solidFill>
            <a:srgbClr val="4FA7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2" name="Google Shape;3752;p226"/>
          <p:cNvSpPr/>
          <p:nvPr/>
        </p:nvSpPr>
        <p:spPr>
          <a:xfrm>
            <a:off x="1381625" y="2105671"/>
            <a:ext cx="210900" cy="56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226"/>
          <p:cNvSpPr/>
          <p:nvPr/>
        </p:nvSpPr>
        <p:spPr>
          <a:xfrm>
            <a:off x="210925" y="1469802"/>
            <a:ext cx="3522600" cy="890700"/>
          </a:xfrm>
          <a:prstGeom prst="cube">
            <a:avLst>
              <a:gd fmla="val 85571" name="adj"/>
            </a:avLst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4" name="Google Shape;3754;p226"/>
          <p:cNvSpPr/>
          <p:nvPr/>
        </p:nvSpPr>
        <p:spPr>
          <a:xfrm>
            <a:off x="1381625" y="1560296"/>
            <a:ext cx="210900" cy="56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226"/>
          <p:cNvSpPr/>
          <p:nvPr/>
        </p:nvSpPr>
        <p:spPr>
          <a:xfrm>
            <a:off x="210925" y="982075"/>
            <a:ext cx="3522600" cy="890700"/>
          </a:xfrm>
          <a:prstGeom prst="cube">
            <a:avLst>
              <a:gd fmla="val 85571" name="adj"/>
            </a:avLst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6" name="Google Shape;3756;p226"/>
          <p:cNvSpPr/>
          <p:nvPr/>
        </p:nvSpPr>
        <p:spPr>
          <a:xfrm flipH="1">
            <a:off x="5090900" y="3434478"/>
            <a:ext cx="3522600" cy="890700"/>
          </a:xfrm>
          <a:prstGeom prst="cube">
            <a:avLst>
              <a:gd fmla="val 85571" name="adj"/>
            </a:avLst>
          </a:prstGeom>
          <a:solidFill>
            <a:srgbClr val="CC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1: Physical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7" name="Google Shape;3757;p226"/>
          <p:cNvSpPr/>
          <p:nvPr/>
        </p:nvSpPr>
        <p:spPr>
          <a:xfrm flipH="1">
            <a:off x="5090900" y="3072682"/>
            <a:ext cx="3522600" cy="890700"/>
          </a:xfrm>
          <a:prstGeom prst="cube">
            <a:avLst>
              <a:gd fmla="val 85571" name="adj"/>
            </a:avLst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8" name="Google Shape;3758;p226"/>
          <p:cNvSpPr/>
          <p:nvPr/>
        </p:nvSpPr>
        <p:spPr>
          <a:xfrm flipH="1">
            <a:off x="5090900" y="2725359"/>
            <a:ext cx="3522600" cy="890700"/>
          </a:xfrm>
          <a:prstGeom prst="cube">
            <a:avLst>
              <a:gd fmla="val 85571" name="adj"/>
            </a:avLst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9" name="Google Shape;3759;p226"/>
          <p:cNvSpPr/>
          <p:nvPr/>
        </p:nvSpPr>
        <p:spPr>
          <a:xfrm flipH="1">
            <a:off x="5090900" y="2360469"/>
            <a:ext cx="3522600" cy="890700"/>
          </a:xfrm>
          <a:prstGeom prst="cube">
            <a:avLst>
              <a:gd fmla="val 85571" name="adj"/>
            </a:avLst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0" name="Google Shape;3760;p226"/>
          <p:cNvSpPr/>
          <p:nvPr/>
        </p:nvSpPr>
        <p:spPr>
          <a:xfrm flipH="1">
            <a:off x="5090900" y="1942331"/>
            <a:ext cx="3522600" cy="890700"/>
          </a:xfrm>
          <a:prstGeom prst="cube">
            <a:avLst>
              <a:gd fmla="val 85571" name="adj"/>
            </a:avLst>
          </a:prstGeom>
          <a:solidFill>
            <a:srgbClr val="4FA7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1" name="Google Shape;3761;p226"/>
          <p:cNvSpPr/>
          <p:nvPr/>
        </p:nvSpPr>
        <p:spPr>
          <a:xfrm flipH="1">
            <a:off x="5090900" y="1469815"/>
            <a:ext cx="3522600" cy="890700"/>
          </a:xfrm>
          <a:prstGeom prst="cube">
            <a:avLst>
              <a:gd fmla="val 85571" name="adj"/>
            </a:avLst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2" name="Google Shape;3762;p226"/>
          <p:cNvSpPr/>
          <p:nvPr/>
        </p:nvSpPr>
        <p:spPr>
          <a:xfrm flipH="1">
            <a:off x="5090900" y="982088"/>
            <a:ext cx="3522600" cy="890700"/>
          </a:xfrm>
          <a:prstGeom prst="cube">
            <a:avLst>
              <a:gd fmla="val 85571" name="adj"/>
            </a:avLst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3" name="Google Shape;3763;p226"/>
          <p:cNvCxnSpPr>
            <a:stCxn id="3743" idx="3"/>
            <a:endCxn id="3756" idx="3"/>
          </p:cNvCxnSpPr>
          <p:nvPr/>
        </p:nvCxnSpPr>
        <p:spPr>
          <a:xfrm flipH="1" rot="-5400000">
            <a:off x="4411885" y="1504414"/>
            <a:ext cx="600" cy="5642100"/>
          </a:xfrm>
          <a:prstGeom prst="bentConnector3">
            <a:avLst>
              <a:gd fmla="val 83572595" name="adj1"/>
            </a:avLst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764" name="Google Shape;3764;p226"/>
          <p:cNvSpPr/>
          <p:nvPr/>
        </p:nvSpPr>
        <p:spPr>
          <a:xfrm rot="10800000">
            <a:off x="7027475" y="3980827"/>
            <a:ext cx="205800" cy="17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5" name="Google Shape;3765;p226"/>
          <p:cNvSpPr/>
          <p:nvPr/>
        </p:nvSpPr>
        <p:spPr>
          <a:xfrm rot="10800000">
            <a:off x="7027475" y="3636477"/>
            <a:ext cx="205800" cy="17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6" name="Google Shape;3766;p226"/>
          <p:cNvSpPr/>
          <p:nvPr/>
        </p:nvSpPr>
        <p:spPr>
          <a:xfrm rot="10800000">
            <a:off x="7027475" y="3254927"/>
            <a:ext cx="205800" cy="17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7" name="Google Shape;3767;p226"/>
          <p:cNvSpPr/>
          <p:nvPr/>
        </p:nvSpPr>
        <p:spPr>
          <a:xfrm rot="10800000">
            <a:off x="7027475" y="2864952"/>
            <a:ext cx="205800" cy="17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p226"/>
          <p:cNvSpPr/>
          <p:nvPr/>
        </p:nvSpPr>
        <p:spPr>
          <a:xfrm rot="10800000">
            <a:off x="7027475" y="2455039"/>
            <a:ext cx="205800" cy="17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9" name="Google Shape;3769;p226"/>
          <p:cNvSpPr/>
          <p:nvPr/>
        </p:nvSpPr>
        <p:spPr>
          <a:xfrm rot="10800000">
            <a:off x="7027475" y="1942327"/>
            <a:ext cx="205800" cy="175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0" name="Google Shape;3770;p226"/>
          <p:cNvSpPr/>
          <p:nvPr/>
        </p:nvSpPr>
        <p:spPr>
          <a:xfrm rot="10800000">
            <a:off x="7027475" y="1102747"/>
            <a:ext cx="205800" cy="51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1" name="Google Shape;3771;p226"/>
          <p:cNvSpPr/>
          <p:nvPr/>
        </p:nvSpPr>
        <p:spPr>
          <a:xfrm>
            <a:off x="6328775" y="652888"/>
            <a:ext cx="1603200" cy="452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Received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2" name="Google Shape;3772;p226"/>
          <p:cNvSpPr/>
          <p:nvPr/>
        </p:nvSpPr>
        <p:spPr>
          <a:xfrm>
            <a:off x="1381625" y="866971"/>
            <a:ext cx="210900" cy="56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226"/>
          <p:cNvSpPr/>
          <p:nvPr/>
        </p:nvSpPr>
        <p:spPr>
          <a:xfrm>
            <a:off x="571925" y="652850"/>
            <a:ext cx="1830300" cy="452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Transmitted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4" name="Google Shape;3774;p226"/>
          <p:cNvSpPr txBox="1"/>
          <p:nvPr/>
        </p:nvSpPr>
        <p:spPr>
          <a:xfrm>
            <a:off x="3870600" y="4468600"/>
            <a:ext cx="1402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[</a:t>
            </a:r>
            <a:r>
              <a:rPr lang="en"/>
              <a:t>Physical Link</a:t>
            </a:r>
            <a:r>
              <a:rPr lang="en">
                <a:solidFill>
                  <a:srgbClr val="660000"/>
                </a:solidFill>
              </a:rPr>
              <a:t>]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3775" name="Google Shape;3775;p226"/>
          <p:cNvSpPr/>
          <p:nvPr/>
        </p:nvSpPr>
        <p:spPr>
          <a:xfrm>
            <a:off x="3885563" y="866975"/>
            <a:ext cx="1053300" cy="306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776" name="Google Shape;3776;p226"/>
          <p:cNvSpPr/>
          <p:nvPr/>
        </p:nvSpPr>
        <p:spPr>
          <a:xfrm>
            <a:off x="3885563" y="1307059"/>
            <a:ext cx="1053300" cy="306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777" name="Google Shape;3777;p226"/>
          <p:cNvSpPr/>
          <p:nvPr/>
        </p:nvSpPr>
        <p:spPr>
          <a:xfrm>
            <a:off x="3885550" y="1771381"/>
            <a:ext cx="1053300" cy="306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4F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778" name="Google Shape;3778;p226"/>
          <p:cNvSpPr/>
          <p:nvPr/>
        </p:nvSpPr>
        <p:spPr>
          <a:xfrm>
            <a:off x="3885563" y="2192079"/>
            <a:ext cx="1053300" cy="306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AFC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Segments</a:t>
            </a:r>
            <a:endParaRPr/>
          </a:p>
        </p:txBody>
      </p:sp>
      <p:sp>
        <p:nvSpPr>
          <p:cNvPr id="3779" name="Google Shape;3779;p226"/>
          <p:cNvSpPr/>
          <p:nvPr/>
        </p:nvSpPr>
        <p:spPr>
          <a:xfrm>
            <a:off x="3885563" y="2597253"/>
            <a:ext cx="1053300" cy="306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</p:txBody>
      </p:sp>
      <p:sp>
        <p:nvSpPr>
          <p:cNvPr id="3780" name="Google Shape;3780;p226"/>
          <p:cNvSpPr/>
          <p:nvPr/>
        </p:nvSpPr>
        <p:spPr>
          <a:xfrm>
            <a:off x="3885563" y="3029242"/>
            <a:ext cx="1053300" cy="306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Frames</a:t>
            </a:r>
            <a:endParaRPr/>
          </a:p>
        </p:txBody>
      </p:sp>
      <p:sp>
        <p:nvSpPr>
          <p:cNvPr id="3781" name="Google Shape;3781;p226"/>
          <p:cNvSpPr/>
          <p:nvPr/>
        </p:nvSpPr>
        <p:spPr>
          <a:xfrm>
            <a:off x="3885563" y="3461217"/>
            <a:ext cx="1053300" cy="306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2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CC0000"/>
                </a:highlight>
              </a:rPr>
              <a:t>OSI </a:t>
            </a:r>
            <a:r>
              <a:rPr lang="en">
                <a:solidFill>
                  <a:srgbClr val="FFFFFF"/>
                </a:solidFill>
                <a:highlight>
                  <a:srgbClr val="CC0000"/>
                </a:highlight>
              </a:rPr>
              <a:t>Layer 1: Physical Layer</a:t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</p:txBody>
      </p:sp>
      <p:sp>
        <p:nvSpPr>
          <p:cNvPr id="3787" name="Google Shape;3787;p2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8" name="Google Shape;3788;p2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227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Physical Layer?</a:t>
            </a:r>
            <a:endParaRPr b="1"/>
          </a:p>
        </p:txBody>
      </p:sp>
      <p:sp>
        <p:nvSpPr>
          <p:cNvPr id="3790" name="Google Shape;3790;p227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CC0000"/>
                </a:highlight>
              </a:rPr>
              <a:t>OSI Layer 1: Physical Layer</a:t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</p:txBody>
      </p:sp>
      <p:sp>
        <p:nvSpPr>
          <p:cNvPr id="3796" name="Google Shape;3796;p228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Physical Layer is responsible for transforming voltages from a battery or wall socket into a sequence of 1s and 0s that a computer can interpret. </a:t>
            </a:r>
            <a:endParaRPr/>
          </a:p>
        </p:txBody>
      </p:sp>
      <p:sp>
        <p:nvSpPr>
          <p:cNvPr id="3797" name="Google Shape;3797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8" name="Google Shape;3798;p2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9" name="Google Shape;3799;p228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Physical Layer?</a:t>
            </a:r>
            <a:endParaRPr b="1"/>
          </a:p>
        </p:txBody>
      </p:sp>
      <p:sp>
        <p:nvSpPr>
          <p:cNvPr id="3800" name="Google Shape;3800;p228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4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2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highlight>
                  <a:srgbClr val="CC0000"/>
                </a:highlight>
              </a:rPr>
              <a:t>OSI Layer 1: Physical Layer</a:t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229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Physical Layer is responsible for transforming voltages from a battery or wall socket into a sequence of 1s and 0s that a computer can interpret. </a:t>
            </a:r>
            <a:endParaRPr/>
          </a:p>
        </p:txBody>
      </p:sp>
      <p:sp>
        <p:nvSpPr>
          <p:cNvPr id="3807" name="Google Shape;3807;p2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8" name="Google Shape;3808;p2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229"/>
          <p:cNvSpPr txBox="1"/>
          <p:nvPr>
            <p:ph idx="3" type="body"/>
          </p:nvPr>
        </p:nvSpPr>
        <p:spPr>
          <a:xfrm>
            <a:off x="175" y="2887150"/>
            <a:ext cx="9144000" cy="2256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WiFi adapters and Ethernet cables are examples of Layer 1 devices.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Ethernet and wlan 802.11a/n are examples of physical protocols.</a:t>
            </a:r>
            <a:endParaRPr sz="1800"/>
          </a:p>
        </p:txBody>
      </p:sp>
      <p:sp>
        <p:nvSpPr>
          <p:cNvPr id="3810" name="Google Shape;3810;p229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Physical Layer?</a:t>
            </a:r>
            <a:endParaRPr b="1"/>
          </a:p>
        </p:txBody>
      </p:sp>
      <p:sp>
        <p:nvSpPr>
          <p:cNvPr id="3811" name="Google Shape;3811;p229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5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p2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>
              <a:solidFill>
                <a:srgbClr val="FFFFFF"/>
              </a:solidFill>
              <a:highlight>
                <a:srgbClr val="E69138"/>
              </a:highlight>
            </a:endParaRPr>
          </a:p>
        </p:txBody>
      </p:sp>
      <p:sp>
        <p:nvSpPr>
          <p:cNvPr id="3817" name="Google Shape;3817;p2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8" name="Google Shape;3818;p2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9" name="Google Shape;3819;p230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Data Link Layer?</a:t>
            </a:r>
            <a:endParaRPr b="1"/>
          </a:p>
        </p:txBody>
      </p:sp>
      <p:sp>
        <p:nvSpPr>
          <p:cNvPr id="3820" name="Google Shape;3820;p230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p2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>
              <a:solidFill>
                <a:srgbClr val="FFFFFF"/>
              </a:solidFill>
              <a:highlight>
                <a:srgbClr val="E69138"/>
              </a:highlight>
            </a:endParaRPr>
          </a:p>
        </p:txBody>
      </p:sp>
      <p:sp>
        <p:nvSpPr>
          <p:cNvPr id="3826" name="Google Shape;3826;p2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7" name="Google Shape;3827;p2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231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Data Link Layer?</a:t>
            </a:r>
            <a:endParaRPr b="1"/>
          </a:p>
        </p:txBody>
      </p:sp>
      <p:sp>
        <p:nvSpPr>
          <p:cNvPr id="3829" name="Google Shape;3829;p231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  <p:sp>
        <p:nvSpPr>
          <p:cNvPr id="3830" name="Google Shape;3830;p231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The Data Link Layer</a:t>
            </a:r>
            <a:r>
              <a:rPr lang="en">
                <a:solidFill>
                  <a:schemeClr val="dk1"/>
                </a:solidFill>
              </a:rPr>
              <a:t> protocols enables machines to find each other on </a:t>
            </a:r>
            <a:r>
              <a:rPr b="1" lang="en">
                <a:solidFill>
                  <a:schemeClr val="dk1"/>
                </a:solidFill>
              </a:rPr>
              <a:t>local </a:t>
            </a:r>
            <a:r>
              <a:rPr lang="en">
                <a:solidFill>
                  <a:schemeClr val="dk1"/>
                </a:solidFill>
              </a:rPr>
              <a:t>network.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2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>
              <a:solidFill>
                <a:srgbClr val="FFFFFF"/>
              </a:solidFill>
              <a:highlight>
                <a:srgbClr val="E69138"/>
              </a:highlight>
            </a:endParaRPr>
          </a:p>
        </p:txBody>
      </p:sp>
      <p:sp>
        <p:nvSpPr>
          <p:cNvPr id="3836" name="Google Shape;3836;p2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7" name="Google Shape;3837;p2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232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Data Link Layer?</a:t>
            </a:r>
            <a:endParaRPr b="1"/>
          </a:p>
        </p:txBody>
      </p:sp>
      <p:sp>
        <p:nvSpPr>
          <p:cNvPr id="3839" name="Google Shape;3839;p232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  <p:sp>
        <p:nvSpPr>
          <p:cNvPr id="3840" name="Google Shape;3840;p232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The Data Link Layer</a:t>
            </a:r>
            <a:r>
              <a:rPr lang="en">
                <a:solidFill>
                  <a:schemeClr val="dk1"/>
                </a:solidFill>
              </a:rPr>
              <a:t> protocols enables machines to find each other on </a:t>
            </a:r>
            <a:r>
              <a:rPr b="1" lang="en">
                <a:solidFill>
                  <a:schemeClr val="dk1"/>
                </a:solidFill>
              </a:rPr>
              <a:t>local </a:t>
            </a:r>
            <a:r>
              <a:rPr lang="en">
                <a:solidFill>
                  <a:schemeClr val="dk1"/>
                </a:solidFill>
              </a:rPr>
              <a:t>network.</a:t>
            </a:r>
            <a:endParaRPr/>
          </a:p>
        </p:txBody>
      </p:sp>
      <p:sp>
        <p:nvSpPr>
          <p:cNvPr id="3841" name="Google Shape;3841;p232"/>
          <p:cNvSpPr txBox="1"/>
          <p:nvPr>
            <p:ph idx="3" type="body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Layer 2 protocols rely on </a:t>
            </a:r>
            <a:r>
              <a:rPr b="1" lang="en" sz="1800">
                <a:solidFill>
                  <a:schemeClr val="dk1"/>
                </a:solidFill>
              </a:rPr>
              <a:t>MAC Address</a:t>
            </a:r>
            <a:r>
              <a:rPr lang="en" sz="1800">
                <a:solidFill>
                  <a:schemeClr val="dk1"/>
                </a:solidFill>
              </a:rPr>
              <a:t>, a </a:t>
            </a:r>
            <a:r>
              <a:rPr b="1" lang="en" sz="1800">
                <a:solidFill>
                  <a:schemeClr val="dk1"/>
                </a:solidFill>
              </a:rPr>
              <a:t>48-bit </a:t>
            </a:r>
            <a:r>
              <a:rPr lang="en" sz="1800">
                <a:solidFill>
                  <a:schemeClr val="dk1"/>
                </a:solidFill>
              </a:rPr>
              <a:t>hexadecimal string that uniquely identifies a device.</a:t>
            </a:r>
            <a:endParaRPr sz="1800"/>
          </a:p>
          <a:p>
            <a:pPr indent="-342900" lvl="0" marL="45720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Devices send messages on a LAN by sending data to the MAC Address of their recipient.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Address Resolution Protocol (ARP) </a:t>
            </a:r>
            <a:r>
              <a:rPr lang="en" sz="1800">
                <a:solidFill>
                  <a:schemeClr val="dk1"/>
                </a:solidFill>
              </a:rPr>
              <a:t>enables computers on a LAN to learn the MAC addresses of other devices on the same network.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2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/>
          </a:p>
        </p:txBody>
      </p:sp>
      <p:sp>
        <p:nvSpPr>
          <p:cNvPr id="3847" name="Google Shape;3847;p2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the Address Resolution Protocol work?</a:t>
            </a:r>
            <a:endParaRPr/>
          </a:p>
        </p:txBody>
      </p:sp>
      <p:sp>
        <p:nvSpPr>
          <p:cNvPr id="3848" name="Google Shape;3848;p2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9" name="Google Shape;3849;p2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233"/>
          <p:cNvSpPr txBox="1"/>
          <p:nvPr>
            <p:ph idx="3" type="body"/>
          </p:nvPr>
        </p:nvSpPr>
        <p:spPr>
          <a:xfrm>
            <a:off x="175" y="952125"/>
            <a:ext cx="9144000" cy="3954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Address Resolution Protocol (ARP) </a:t>
            </a:r>
            <a:r>
              <a:rPr lang="en"/>
              <a:t>enables computers on a LAN to learn the MAC addresses of other devices on the same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</a:t>
            </a:r>
            <a:endParaRPr/>
          </a:p>
          <a:p>
            <a:pPr indent="0" lvl="0" marL="4572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2. 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3.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04" name="Google Shape;3104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main difference between ethical and malicious hackers?</a:t>
            </a:r>
            <a:endParaRPr/>
          </a:p>
        </p:txBody>
      </p:sp>
      <p:sp>
        <p:nvSpPr>
          <p:cNvPr id="3105" name="Google Shape;3105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6" name="Google Shape;3106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have written permission.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have verbal permission.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don’t use real exploits.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Malicious</a:t>
            </a:r>
            <a:r>
              <a:rPr lang="en" sz="1800"/>
              <a:t> hackers always perform information gathering. 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2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/>
          </a:p>
        </p:txBody>
      </p:sp>
      <p:sp>
        <p:nvSpPr>
          <p:cNvPr id="3856" name="Google Shape;3856;p2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the Address Resolution Protocol work?</a:t>
            </a:r>
            <a:endParaRPr/>
          </a:p>
        </p:txBody>
      </p:sp>
      <p:sp>
        <p:nvSpPr>
          <p:cNvPr id="3857" name="Google Shape;3857;p2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8" name="Google Shape;3858;p2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234"/>
          <p:cNvSpPr txBox="1"/>
          <p:nvPr>
            <p:ph idx="3" type="body"/>
          </p:nvPr>
        </p:nvSpPr>
        <p:spPr>
          <a:xfrm>
            <a:off x="175" y="952125"/>
            <a:ext cx="9144000" cy="3954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Address Resolution Protocol (ARP) </a:t>
            </a:r>
            <a:r>
              <a:rPr lang="en"/>
              <a:t>enables computers on a LAN to learn the MAC addresses of other devices on the same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First, the client sends an </a:t>
            </a:r>
            <a:r>
              <a:rPr b="1" lang="en"/>
              <a:t>ARP Request</a:t>
            </a:r>
            <a:r>
              <a:rPr lang="en"/>
              <a:t> to every machine on the LAN. </a:t>
            </a:r>
            <a:endParaRPr/>
          </a:p>
          <a:p>
            <a:pPr indent="-317500" lvl="0" marL="9144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request contains the IP Address of the desired recipient. 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2. 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2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/>
          </a:p>
        </p:txBody>
      </p:sp>
      <p:sp>
        <p:nvSpPr>
          <p:cNvPr id="3865" name="Google Shape;3865;p2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the Address Resolution Protocol work?</a:t>
            </a:r>
            <a:endParaRPr/>
          </a:p>
        </p:txBody>
      </p:sp>
      <p:sp>
        <p:nvSpPr>
          <p:cNvPr id="3866" name="Google Shape;3866;p2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7" name="Google Shape;3867;p2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235"/>
          <p:cNvSpPr txBox="1"/>
          <p:nvPr>
            <p:ph idx="3" type="body"/>
          </p:nvPr>
        </p:nvSpPr>
        <p:spPr>
          <a:xfrm>
            <a:off x="175" y="952125"/>
            <a:ext cx="9144000" cy="3954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Address Resolution Protocol (ARP) </a:t>
            </a:r>
            <a:r>
              <a:rPr lang="en"/>
              <a:t>enables computers on a LAN to learn the MAC addresses of other devices on the same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First, the client sends an </a:t>
            </a:r>
            <a:r>
              <a:rPr b="1" lang="en"/>
              <a:t>ARP Request</a:t>
            </a:r>
            <a:r>
              <a:rPr lang="en"/>
              <a:t> to every machine on the LAN. </a:t>
            </a:r>
            <a:endParaRPr/>
          </a:p>
          <a:p>
            <a:pPr indent="-317500" lvl="0" marL="9144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request contains the IP Address of the desired recipient. 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2. If a machine as the IP Address that is contained in the request, it sends an </a:t>
            </a:r>
            <a:r>
              <a:rPr b="1" lang="en"/>
              <a:t>ARP Reply.</a:t>
            </a:r>
            <a:endParaRPr b="1"/>
          </a:p>
          <a:p>
            <a:pPr indent="-317500" lvl="0" marL="9144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reply contains both the recipients IP Address and its MAC Address.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2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/>
          </a:p>
        </p:txBody>
      </p:sp>
      <p:sp>
        <p:nvSpPr>
          <p:cNvPr id="3874" name="Google Shape;3874;p2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the Address Resolution Protocol work?</a:t>
            </a:r>
            <a:endParaRPr/>
          </a:p>
        </p:txBody>
      </p:sp>
      <p:sp>
        <p:nvSpPr>
          <p:cNvPr id="3875" name="Google Shape;3875;p2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6" name="Google Shape;3876;p2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236"/>
          <p:cNvSpPr txBox="1"/>
          <p:nvPr>
            <p:ph idx="3" type="body"/>
          </p:nvPr>
        </p:nvSpPr>
        <p:spPr>
          <a:xfrm>
            <a:off x="175" y="952125"/>
            <a:ext cx="9144000" cy="3954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Address Resolution Protocol (ARP) </a:t>
            </a:r>
            <a:r>
              <a:rPr lang="en"/>
              <a:t>enables computers on a LAN to learn the MAC addresses of other devices on the same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First, the client sends an </a:t>
            </a:r>
            <a:r>
              <a:rPr b="1" lang="en"/>
              <a:t>ARP Request</a:t>
            </a:r>
            <a:r>
              <a:rPr lang="en"/>
              <a:t> to every machine on the LAN. </a:t>
            </a:r>
            <a:endParaRPr/>
          </a:p>
          <a:p>
            <a:pPr indent="-317500" lvl="0" marL="9144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request contains the IP Address of the desired recipient. 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2. If a machine as the IP Address that is contained in the request, it sends an </a:t>
            </a:r>
            <a:r>
              <a:rPr b="1" lang="en"/>
              <a:t>ARP Reply.</a:t>
            </a:r>
            <a:endParaRPr b="1"/>
          </a:p>
          <a:p>
            <a:pPr indent="-317500" lvl="0" marL="9144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reply contains both the recipients IP Address and its MAC Address.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3. When the client received this reply, the network’s </a:t>
            </a:r>
            <a:r>
              <a:rPr b="1" lang="en"/>
              <a:t>switch </a:t>
            </a:r>
            <a:r>
              <a:rPr lang="en"/>
              <a:t>adds the IP Address / MAC Address combination to its internal </a:t>
            </a:r>
            <a:r>
              <a:rPr b="1" lang="en"/>
              <a:t>CAM Table</a:t>
            </a:r>
            <a:r>
              <a:rPr lang="en"/>
              <a:t>. </a:t>
            </a:r>
            <a:endParaRPr/>
          </a:p>
          <a:p>
            <a:pPr indent="-317500" lvl="0" marL="914400" rtl="0" algn="l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will look up the IP Address in the CAM instead of sending an ARP Request in the future.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2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883" name="Google Shape;3883;p2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4" name="Google Shape;3884;p2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237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Network Layer?</a:t>
            </a:r>
            <a:endParaRPr b="1"/>
          </a:p>
        </p:txBody>
      </p:sp>
      <p:sp>
        <p:nvSpPr>
          <p:cNvPr id="3886" name="Google Shape;3886;p237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  <p:sp>
        <p:nvSpPr>
          <p:cNvPr id="3887" name="Google Shape;3887;p237"/>
          <p:cNvSpPr txBox="1"/>
          <p:nvPr>
            <p:ph idx="3" type="body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p2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893" name="Google Shape;3893;p2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4" name="Google Shape;3894;p2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5" name="Google Shape;3895;p238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Network Layer?</a:t>
            </a:r>
            <a:endParaRPr b="1"/>
          </a:p>
        </p:txBody>
      </p:sp>
      <p:sp>
        <p:nvSpPr>
          <p:cNvPr id="3896" name="Google Shape;3896;p238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  <p:sp>
        <p:nvSpPr>
          <p:cNvPr id="3897" name="Google Shape;3897;p238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on the Network Layer enable devices and locate each other on the Internet. </a:t>
            </a:r>
            <a:endParaRPr/>
          </a:p>
        </p:txBody>
      </p:sp>
      <p:sp>
        <p:nvSpPr>
          <p:cNvPr id="3898" name="Google Shape;3898;p238"/>
          <p:cNvSpPr txBox="1"/>
          <p:nvPr>
            <p:ph idx="3" type="body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Routers are the most important Layer 3 devices.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Internet Protocol (IP) is the most important Network protocol.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Other important routing protocols include: </a:t>
            </a:r>
            <a:r>
              <a:rPr b="1" lang="en" sz="1800">
                <a:solidFill>
                  <a:schemeClr val="dk1"/>
                </a:solidFill>
              </a:rPr>
              <a:t>OSPF, RIPv2 </a:t>
            </a:r>
            <a:r>
              <a:rPr lang="en" sz="1800">
                <a:solidFill>
                  <a:schemeClr val="dk1"/>
                </a:solidFill>
              </a:rPr>
              <a:t>and </a:t>
            </a:r>
            <a:r>
              <a:rPr b="1" lang="en" sz="1800">
                <a:solidFill>
                  <a:schemeClr val="dk1"/>
                </a:solidFill>
              </a:rPr>
              <a:t>BGP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Network protocols us IP Addresses to determine the fastest and most reliable path between two machines.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2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904" name="Google Shape;3904;p2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5" name="Google Shape;3905;p2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239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IP Addresses Recap: </a:t>
            </a:r>
            <a:endParaRPr b="1"/>
          </a:p>
        </p:txBody>
      </p:sp>
      <p:sp>
        <p:nvSpPr>
          <p:cNvPr id="3907" name="Google Shape;3907;p239"/>
          <p:cNvSpPr txBox="1"/>
          <p:nvPr>
            <p:ph idx="3" type="body"/>
          </p:nvPr>
        </p:nvSpPr>
        <p:spPr>
          <a:xfrm>
            <a:off x="175" y="1274750"/>
            <a:ext cx="9144000" cy="3868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Public </a:t>
            </a:r>
            <a:r>
              <a:rPr lang="en" sz="1600"/>
              <a:t>IP Addresses are assigned to servers and </a:t>
            </a:r>
            <a:r>
              <a:rPr b="1" lang="en" sz="1600"/>
              <a:t>routers </a:t>
            </a:r>
            <a:r>
              <a:rPr lang="en" sz="1600"/>
              <a:t>on the Internet.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Private </a:t>
            </a:r>
            <a:r>
              <a:rPr lang="en" sz="1600"/>
              <a:t>IP Addresses are </a:t>
            </a:r>
            <a:r>
              <a:rPr i="1" lang="en" sz="1600"/>
              <a:t>never </a:t>
            </a:r>
            <a:r>
              <a:rPr lang="en" sz="1600"/>
              <a:t>assigned to machines on the public Internet. They are only assigned to machines on a LAN.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Routers have at least </a:t>
            </a:r>
            <a:r>
              <a:rPr b="1" lang="en" sz="1600"/>
              <a:t>two network interfaces.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has a private IP address, used to communicate with machines on LAN.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other has a public IP address, used to communicate with machines on public Internet. (This is why routers are often called </a:t>
            </a:r>
            <a:r>
              <a:rPr b="1" lang="en" sz="1600"/>
              <a:t>gateways</a:t>
            </a:r>
            <a:r>
              <a:rPr lang="en" sz="1600"/>
              <a:t>).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p2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913" name="Google Shape;3913;p2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4" name="Google Shape;3914;p2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p240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IP Addresses Recap Cont’d. </a:t>
            </a:r>
            <a:endParaRPr b="1"/>
          </a:p>
        </p:txBody>
      </p:sp>
      <p:sp>
        <p:nvSpPr>
          <p:cNvPr id="3916" name="Google Shape;3916;p240"/>
          <p:cNvSpPr txBox="1"/>
          <p:nvPr>
            <p:ph idx="3" type="body"/>
          </p:nvPr>
        </p:nvSpPr>
        <p:spPr>
          <a:xfrm>
            <a:off x="175" y="1274750"/>
            <a:ext cx="9144000" cy="3868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do clients on LAN communicate with the Internet?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p2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922" name="Google Shape;3922;p2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3" name="Google Shape;3923;p2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p241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IP Addresses Recap Cont’d. </a:t>
            </a:r>
            <a:endParaRPr b="1"/>
          </a:p>
        </p:txBody>
      </p:sp>
      <p:sp>
        <p:nvSpPr>
          <p:cNvPr id="3925" name="Google Shape;3925;p241"/>
          <p:cNvSpPr txBox="1"/>
          <p:nvPr>
            <p:ph idx="3" type="body"/>
          </p:nvPr>
        </p:nvSpPr>
        <p:spPr>
          <a:xfrm>
            <a:off x="175" y="1274750"/>
            <a:ext cx="9144000" cy="3868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do clients on LAN communicate with the Internet?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Clients on the LAN send HTTP requests to the router.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These requests contain the clients’ </a:t>
            </a:r>
            <a:r>
              <a:rPr i="1" lang="en" sz="1600"/>
              <a:t>private</a:t>
            </a:r>
            <a:r>
              <a:rPr lang="en" sz="1600"/>
              <a:t> IP address as their source and their recipient server’s </a:t>
            </a:r>
            <a:r>
              <a:rPr i="1" lang="en" sz="1600"/>
              <a:t>public</a:t>
            </a:r>
            <a:r>
              <a:rPr lang="en" sz="1600"/>
              <a:t> IP address as their destination.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the router receives this request, it replaces the private IP address with its own public IP address.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Then, it forwards the request to the original destination, causing the server to send its response to the </a:t>
            </a:r>
            <a:r>
              <a:rPr i="1" lang="en" sz="1600"/>
              <a:t>router</a:t>
            </a:r>
            <a:r>
              <a:rPr lang="en" sz="1600"/>
              <a:t>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the router receives the request, it replaces its own IP address with the original clients address, then forwards the response to the device that initially requested it.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This process of replacing IP addresses is called </a:t>
            </a:r>
            <a:r>
              <a:rPr b="1" lang="en" sz="1600"/>
              <a:t>Network Address Translation (NAT). 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2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8761D"/>
                </a:highlight>
              </a:rPr>
              <a:t>OSI Layer 4: Transport Layer</a:t>
            </a:r>
            <a:endParaRPr>
              <a:solidFill>
                <a:srgbClr val="FFFFFF"/>
              </a:solidFill>
              <a:highlight>
                <a:srgbClr val="38761D"/>
              </a:highlight>
            </a:endParaRPr>
          </a:p>
        </p:txBody>
      </p:sp>
      <p:sp>
        <p:nvSpPr>
          <p:cNvPr id="3931" name="Google Shape;3931;p2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2" name="Google Shape;3932;p2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242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Transport Layer?</a:t>
            </a:r>
            <a:endParaRPr b="1"/>
          </a:p>
        </p:txBody>
      </p:sp>
      <p:sp>
        <p:nvSpPr>
          <p:cNvPr id="3934" name="Google Shape;3934;p242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protocols? </a:t>
            </a:r>
            <a:endParaRPr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2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8761D"/>
                </a:highlight>
              </a:rPr>
              <a:t>OSI Layer 4: Transport Layer</a:t>
            </a:r>
            <a:endParaRPr>
              <a:solidFill>
                <a:srgbClr val="FFFFFF"/>
              </a:solidFill>
              <a:highlight>
                <a:srgbClr val="38761D"/>
              </a:highlight>
            </a:endParaRPr>
          </a:p>
        </p:txBody>
      </p:sp>
      <p:sp>
        <p:nvSpPr>
          <p:cNvPr id="3940" name="Google Shape;3940;p2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1" name="Google Shape;3941;p2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2" name="Google Shape;3942;p243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Transport Layer?</a:t>
            </a:r>
            <a:endParaRPr b="1"/>
          </a:p>
        </p:txBody>
      </p:sp>
      <p:sp>
        <p:nvSpPr>
          <p:cNvPr id="3943" name="Google Shape;3943;p243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protocols? </a:t>
            </a:r>
            <a:endParaRPr b="1"/>
          </a:p>
        </p:txBody>
      </p:sp>
      <p:sp>
        <p:nvSpPr>
          <p:cNvPr id="3944" name="Google Shape;3944;p243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protocols are responsible for transferring the data between machines that have found each other’s MAC and IP addresses. </a:t>
            </a:r>
            <a:endParaRPr/>
          </a:p>
        </p:txBody>
      </p:sp>
      <p:sp>
        <p:nvSpPr>
          <p:cNvPr id="3945" name="Google Shape;3945;p243"/>
          <p:cNvSpPr txBox="1"/>
          <p:nvPr>
            <p:ph idx="3" type="body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Transmission Control Protocol (TCP) and User Datagram Protocol (UDP)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13" name="Google Shape;3113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main difference between ethical and malicious hackers?</a:t>
            </a:r>
            <a:endParaRPr/>
          </a:p>
        </p:txBody>
      </p:sp>
      <p:sp>
        <p:nvSpPr>
          <p:cNvPr id="3114" name="Google Shape;3114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5" name="Google Shape;3115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6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b="1" lang="en" sz="1800">
                <a:highlight>
                  <a:srgbClr val="FFFF00"/>
                </a:highlight>
              </a:rPr>
              <a:t>Ethical hackers have written permission.</a:t>
            </a:r>
            <a:endParaRPr b="1"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have verbal permission.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don’t use real exploits.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Malicious hackers never always perform information gathering.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Ethical hackers must have express, </a:t>
            </a:r>
            <a:r>
              <a:rPr b="1" i="1" lang="en" sz="1800"/>
              <a:t>written </a:t>
            </a:r>
            <a:r>
              <a:rPr b="1" lang="en" sz="1800"/>
              <a:t>permission from their clients to attack and assess their system. Written permission acts as a </a:t>
            </a:r>
            <a:r>
              <a:rPr b="1" i="1" lang="en" sz="1800"/>
              <a:t>contract</a:t>
            </a:r>
            <a:r>
              <a:rPr b="1" lang="en" sz="1800"/>
              <a:t>. 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Verbal permission isn’t </a:t>
            </a:r>
            <a:r>
              <a:rPr lang="en" sz="1800"/>
              <a:t>sufficient</a:t>
            </a:r>
            <a:r>
              <a:rPr lang="en" sz="1800"/>
              <a:t>. It doesn’t provide non-repudiation!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Ethical hackers will use real exploits to assess their clients system.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Malicious hackers always </a:t>
            </a:r>
            <a:r>
              <a:rPr lang="en" sz="1800"/>
              <a:t>perform</a:t>
            </a:r>
            <a:r>
              <a:rPr lang="en" sz="1800"/>
              <a:t> information gathering. </a:t>
            </a:r>
            <a:endParaRPr sz="18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Google Shape;3950;p2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8761D"/>
                </a:highlight>
              </a:rPr>
              <a:t>OSI Layer 4: Transport Layer</a:t>
            </a:r>
            <a:endParaRPr>
              <a:solidFill>
                <a:srgbClr val="FFFFFF"/>
              </a:solidFill>
              <a:highlight>
                <a:srgbClr val="38761D"/>
              </a:highlight>
            </a:endParaRPr>
          </a:p>
        </p:txBody>
      </p:sp>
      <p:sp>
        <p:nvSpPr>
          <p:cNvPr id="3951" name="Google Shape;3951;p2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2" name="Google Shape;3952;p2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244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Transport Layer?</a:t>
            </a:r>
            <a:endParaRPr b="1"/>
          </a:p>
        </p:txBody>
      </p:sp>
      <p:sp>
        <p:nvSpPr>
          <p:cNvPr id="3954" name="Google Shape;3954;p244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protocols are responsible for transferring the data between machines that have found each other’s MAC and IP addresses. </a:t>
            </a:r>
            <a:endParaRPr/>
          </a:p>
        </p:txBody>
      </p:sp>
      <p:sp>
        <p:nvSpPr>
          <p:cNvPr id="3955" name="Google Shape;3955;p244"/>
          <p:cNvSpPr txBox="1"/>
          <p:nvPr>
            <p:ph idx="1" type="subTitle"/>
          </p:nvPr>
        </p:nvSpPr>
        <p:spPr>
          <a:xfrm>
            <a:off x="175" y="22685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TCP? UDP?</a:t>
            </a:r>
            <a:endParaRPr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9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p2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8761D"/>
                </a:highlight>
              </a:rPr>
              <a:t>OSI Layer 4: Transport Layer</a:t>
            </a:r>
            <a:endParaRPr>
              <a:solidFill>
                <a:srgbClr val="FFFFFF"/>
              </a:solidFill>
              <a:highlight>
                <a:srgbClr val="38761D"/>
              </a:highlight>
            </a:endParaRPr>
          </a:p>
        </p:txBody>
      </p:sp>
      <p:sp>
        <p:nvSpPr>
          <p:cNvPr id="3961" name="Google Shape;3961;p2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2" name="Google Shape;3962;p2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p245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occurs on the Transport Layer?</a:t>
            </a:r>
            <a:endParaRPr b="1"/>
          </a:p>
        </p:txBody>
      </p:sp>
      <p:sp>
        <p:nvSpPr>
          <p:cNvPr id="3964" name="Google Shape;3964;p245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protocols are responsible for transferring the data between machines that have found each other’s MAC and IP addresses. </a:t>
            </a:r>
            <a:endParaRPr/>
          </a:p>
        </p:txBody>
      </p:sp>
      <p:sp>
        <p:nvSpPr>
          <p:cNvPr id="3965" name="Google Shape;3965;p245"/>
          <p:cNvSpPr txBox="1"/>
          <p:nvPr>
            <p:ph idx="1" type="subTitle"/>
          </p:nvPr>
        </p:nvSpPr>
        <p:spPr>
          <a:xfrm>
            <a:off x="175" y="22685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TCP? UDP?</a:t>
            </a:r>
            <a:endParaRPr b="1"/>
          </a:p>
        </p:txBody>
      </p:sp>
      <p:sp>
        <p:nvSpPr>
          <p:cNvPr id="3966" name="Google Shape;3966;p245"/>
          <p:cNvSpPr txBox="1"/>
          <p:nvPr>
            <p:ph idx="3" type="body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TCP is a </a:t>
            </a:r>
            <a:r>
              <a:rPr b="1" lang="en" sz="1600">
                <a:solidFill>
                  <a:schemeClr val="dk1"/>
                </a:solidFill>
              </a:rPr>
              <a:t>connection-oriented </a:t>
            </a:r>
            <a:r>
              <a:rPr lang="en" sz="1600">
                <a:solidFill>
                  <a:schemeClr val="dk1"/>
                </a:solidFill>
              </a:rPr>
              <a:t>protocol.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It can detect and handle errors in data transmissions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Used for </a:t>
            </a:r>
            <a:r>
              <a:rPr lang="en" sz="1600">
                <a:solidFill>
                  <a:schemeClr val="dk1"/>
                </a:solidFill>
              </a:rPr>
              <a:t>familiar</a:t>
            </a:r>
            <a:r>
              <a:rPr lang="en" sz="1600">
                <a:solidFill>
                  <a:schemeClr val="dk1"/>
                </a:solidFill>
              </a:rPr>
              <a:t> protocols such as HTTP and FTP.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UDP</a:t>
            </a:r>
            <a:r>
              <a:rPr lang="en" sz="1600">
                <a:solidFill>
                  <a:schemeClr val="dk1"/>
                </a:solidFill>
              </a:rPr>
              <a:t> is a </a:t>
            </a:r>
            <a:r>
              <a:rPr b="1" lang="en" sz="1600">
                <a:solidFill>
                  <a:schemeClr val="dk1"/>
                </a:solidFill>
              </a:rPr>
              <a:t>connectionless </a:t>
            </a:r>
            <a:r>
              <a:rPr lang="en" sz="1600">
                <a:solidFill>
                  <a:schemeClr val="dk1"/>
                </a:solidFill>
              </a:rPr>
              <a:t>protocol.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It sends data to the target, but cannot confirm if the target received it.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UDP is useful for video and audio streaming.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2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134F5C"/>
                </a:highlight>
              </a:rPr>
              <a:t>OSI Layer 5: Session Layer</a:t>
            </a:r>
            <a:endParaRPr>
              <a:solidFill>
                <a:srgbClr val="FFFFFF"/>
              </a:solidFill>
              <a:highlight>
                <a:srgbClr val="134F5C"/>
              </a:highlight>
            </a:endParaRPr>
          </a:p>
        </p:txBody>
      </p:sp>
      <p:sp>
        <p:nvSpPr>
          <p:cNvPr id="3972" name="Google Shape;3972;p2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3" name="Google Shape;3973;p2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246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occurs on the Session Layer?</a:t>
            </a:r>
            <a:endParaRPr b="1"/>
          </a:p>
        </p:txBody>
      </p:sp>
      <p:sp>
        <p:nvSpPr>
          <p:cNvPr id="3975" name="Google Shape;3975;p246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2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134F5C"/>
                </a:highlight>
              </a:rPr>
              <a:t>OSI Layer 5: Session Layer</a:t>
            </a:r>
            <a:endParaRPr>
              <a:solidFill>
                <a:srgbClr val="FFFFFF"/>
              </a:solidFill>
              <a:highlight>
                <a:srgbClr val="134F5C"/>
              </a:highlight>
            </a:endParaRPr>
          </a:p>
        </p:txBody>
      </p:sp>
      <p:sp>
        <p:nvSpPr>
          <p:cNvPr id="3981" name="Google Shape;3981;p2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2" name="Google Shape;3982;p2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3" name="Google Shape;3983;p247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occurs on the Session Layer?</a:t>
            </a:r>
            <a:endParaRPr b="1"/>
          </a:p>
        </p:txBody>
      </p:sp>
      <p:sp>
        <p:nvSpPr>
          <p:cNvPr id="3984" name="Google Shape;3984;p247"/>
          <p:cNvSpPr txBox="1"/>
          <p:nvPr>
            <p:ph idx="1" type="subTitle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Examples of devices and protocols? </a:t>
            </a:r>
            <a:endParaRPr b="1"/>
          </a:p>
        </p:txBody>
      </p:sp>
      <p:sp>
        <p:nvSpPr>
          <p:cNvPr id="3985" name="Google Shape;3985;p247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Layer protocols establish dedicated “channels” / connections for applications to send requests and responses through. </a:t>
            </a:r>
            <a:endParaRPr/>
          </a:p>
        </p:txBody>
      </p:sp>
      <p:sp>
        <p:nvSpPr>
          <p:cNvPr id="3986" name="Google Shape;3986;p247"/>
          <p:cNvSpPr txBox="1"/>
          <p:nvPr>
            <p:ph idx="3" type="body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5 protocols use TCP or UDP to transfer data “under the hood”.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5 is not covered very much on the CEH exam. </a:t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2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1155CC"/>
                </a:highlight>
              </a:rPr>
              <a:t>OSI Layer 6: Presentation Layer</a:t>
            </a:r>
            <a:endParaRPr>
              <a:solidFill>
                <a:srgbClr val="FFFFFF"/>
              </a:solidFill>
              <a:highlight>
                <a:srgbClr val="1155CC"/>
              </a:highlight>
            </a:endParaRPr>
          </a:p>
        </p:txBody>
      </p:sp>
      <p:sp>
        <p:nvSpPr>
          <p:cNvPr id="3992" name="Google Shape;3992;p2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3" name="Google Shape;3993;p2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4" name="Google Shape;3994;p248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occurs on the Presentation Layer?</a:t>
            </a:r>
            <a:endParaRPr b="1"/>
          </a:p>
        </p:txBody>
      </p:sp>
      <p:sp>
        <p:nvSpPr>
          <p:cNvPr id="3995" name="Google Shape;3995;p248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2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1155CC"/>
                </a:highlight>
              </a:rPr>
              <a:t>OSI Layer 6: Presentation Layer</a:t>
            </a:r>
            <a:endParaRPr>
              <a:solidFill>
                <a:srgbClr val="FFFFFF"/>
              </a:solidFill>
              <a:highlight>
                <a:srgbClr val="1155CC"/>
              </a:highlight>
            </a:endParaRPr>
          </a:p>
        </p:txBody>
      </p:sp>
      <p:sp>
        <p:nvSpPr>
          <p:cNvPr id="4001" name="Google Shape;4001;p2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2" name="Google Shape;4002;p2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249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occurs on the Presentation Layer?</a:t>
            </a:r>
            <a:endParaRPr b="1"/>
          </a:p>
        </p:txBody>
      </p:sp>
      <p:sp>
        <p:nvSpPr>
          <p:cNvPr id="4004" name="Google Shape;4004;p249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layer protocols turn raw data from the network into strings, which computers and applications can easily understand.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Layer 6 is not covered very much on the CEH exam.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2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51C75"/>
                </a:highlight>
              </a:rPr>
              <a:t>OSI Layer 7: Application Layer</a:t>
            </a:r>
            <a:endParaRPr>
              <a:solidFill>
                <a:srgbClr val="FFFFFF"/>
              </a:solidFill>
              <a:highlight>
                <a:srgbClr val="351C75"/>
              </a:highlight>
            </a:endParaRPr>
          </a:p>
        </p:txBody>
      </p:sp>
      <p:sp>
        <p:nvSpPr>
          <p:cNvPr id="4010" name="Google Shape;4010;p2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1" name="Google Shape;4011;p2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2" name="Google Shape;4012;p250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occurs on the Presentation Layer?</a:t>
            </a:r>
            <a:endParaRPr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2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51C75"/>
                </a:highlight>
              </a:rPr>
              <a:t>OSI Layer 7: Application Layer</a:t>
            </a:r>
            <a:endParaRPr>
              <a:solidFill>
                <a:srgbClr val="FFFFFF"/>
              </a:solidFill>
              <a:highlight>
                <a:srgbClr val="351C75"/>
              </a:highlight>
            </a:endParaRPr>
          </a:p>
        </p:txBody>
      </p:sp>
      <p:sp>
        <p:nvSpPr>
          <p:cNvPr id="4018" name="Google Shape;4018;p2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9" name="Google Shape;4019;p2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0" name="Google Shape;4020;p251"/>
          <p:cNvSpPr txBox="1"/>
          <p:nvPr>
            <p:ph idx="1" type="subTitle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What occurs on the Presentation Layer?</a:t>
            </a:r>
            <a:endParaRPr b="1"/>
          </a:p>
        </p:txBody>
      </p:sp>
      <p:sp>
        <p:nvSpPr>
          <p:cNvPr id="4021" name="Google Shape;4021;p251"/>
          <p:cNvSpPr txBox="1"/>
          <p:nvPr>
            <p:ph idx="1" type="subTitle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protocols support applications used by users, such as Google Chrome or FileZilla FTP Server.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The Application layer contains familiar protocols, such as HTTP, FTP, and DNS.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25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raceroute</a:t>
            </a:r>
            <a:r>
              <a:rPr lang="en"/>
              <a:t>, </a:t>
            </a:r>
            <a:r>
              <a:rPr lang="en"/>
              <a:t>Revisited</a:t>
            </a:r>
            <a:endParaRPr/>
          </a:p>
        </p:txBody>
      </p:sp>
      <p:sp>
        <p:nvSpPr>
          <p:cNvPr id="4027" name="Google Shape;4027;p2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8" name="Google Shape;4028;p25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9" name="Google Shape;4029;p2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2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raceroute, revisited</a:t>
            </a:r>
            <a:endParaRPr/>
          </a:p>
        </p:txBody>
      </p:sp>
      <p:sp>
        <p:nvSpPr>
          <p:cNvPr id="4035" name="Google Shape;4035;p2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raceroute is used to </a:t>
            </a:r>
            <a:r>
              <a:rPr lang="en"/>
              <a:t>determine</a:t>
            </a:r>
            <a:r>
              <a:rPr lang="en"/>
              <a:t> how many routers are between you and a given server. </a:t>
            </a:r>
            <a:endParaRPr/>
          </a:p>
        </p:txBody>
      </p:sp>
      <p:sp>
        <p:nvSpPr>
          <p:cNvPr id="4036" name="Google Shape;4036;p2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7" name="Google Shape;4037;p2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8" name="Google Shape;4038;p253"/>
          <p:cNvSpPr txBox="1"/>
          <p:nvPr>
            <p:ph idx="3" type="body"/>
          </p:nvPr>
        </p:nvSpPr>
        <p:spPr>
          <a:xfrm>
            <a:off x="175" y="1501825"/>
            <a:ext cx="9144000" cy="340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transfer from one packet to the next packet is called a </a:t>
            </a:r>
            <a:r>
              <a:rPr b="1" lang="en"/>
              <a:t>hop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Packets can only “survive” a certain number of hops, know as their </a:t>
            </a:r>
            <a:r>
              <a:rPr b="1" lang="en"/>
              <a:t>time to live (TTL)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TTL is also known as hop limit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TTL ranges from 1 to 225. 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TTL Example: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send a packet with a TTL of 1, it will get to your default gateway, which is </a:t>
            </a:r>
            <a:r>
              <a:rPr i="1" lang="en"/>
              <a:t>one </a:t>
            </a:r>
            <a:r>
              <a:rPr lang="en"/>
              <a:t>hop away.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Packets with a TTL of 1 can never leave the LAN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a packet has a TTL of 2, the packet would make it to one router on the Internet.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Communicating with a VPN server often takes two hops.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